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2" r:id="rId7"/>
    <p:sldId id="261" r:id="rId8"/>
    <p:sldId id="264" r:id="rId9"/>
  </p:sldIdLst>
  <p:sldSz cx="9144000" cy="6858000" type="screen4x3"/>
  <p:notesSz cx="7099300" cy="10223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1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A417A02A-801A-46DE-9BB3-A57EDAB6651D}" type="datetimeFigureOut">
              <a:rPr lang="en-AU" smtClean="0"/>
              <a:pPr/>
              <a:t>20/10/2015</a:t>
            </a:fld>
            <a:endParaRPr lang="en-AU"/>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91460FD4-4789-4B64-99E5-97D103E8EDCB}" type="slidenum">
              <a:rPr lang="en-AU" smtClean="0"/>
              <a:pPr/>
              <a:t>‹#›</a:t>
            </a:fld>
            <a:endParaRPr lang="en-AU"/>
          </a:p>
        </p:txBody>
      </p:sp>
      <p:sp>
        <p:nvSpPr>
          <p:cNvPr id="15" name="Footer Placeholder 14"/>
          <p:cNvSpPr>
            <a:spLocks noGrp="1"/>
          </p:cNvSpPr>
          <p:nvPr>
            <p:ph type="ftr" sz="quarter" idx="12"/>
          </p:nvPr>
        </p:nvSpPr>
        <p:spPr>
          <a:xfrm>
            <a:off x="3581400" y="6296248"/>
            <a:ext cx="2820987" cy="152400"/>
          </a:xfrm>
        </p:spPr>
        <p:txBody>
          <a:bodyPr/>
          <a:lstStyle/>
          <a:p>
            <a:endParaRPr lang="en-A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A417A02A-801A-46DE-9BB3-A57EDAB6651D}" type="datetimeFigureOut">
              <a:rPr lang="en-AU" smtClean="0"/>
              <a:pPr/>
              <a:t>20/10/2015</a:t>
            </a:fld>
            <a:endParaRPr lang="en-AU"/>
          </a:p>
        </p:txBody>
      </p:sp>
      <p:sp>
        <p:nvSpPr>
          <p:cNvPr id="14" name="Slide Number Placeholder 13"/>
          <p:cNvSpPr>
            <a:spLocks noGrp="1"/>
          </p:cNvSpPr>
          <p:nvPr>
            <p:ph type="sldNum" sz="quarter" idx="11"/>
          </p:nvPr>
        </p:nvSpPr>
        <p:spPr/>
        <p:txBody>
          <a:bodyPr/>
          <a:lstStyle/>
          <a:p>
            <a:fld id="{91460FD4-4789-4B64-99E5-97D103E8EDCB}" type="slidenum">
              <a:rPr lang="en-AU" smtClean="0"/>
              <a:pPr/>
              <a:t>‹#›</a:t>
            </a:fld>
            <a:endParaRPr lang="en-AU"/>
          </a:p>
        </p:txBody>
      </p:sp>
      <p:sp>
        <p:nvSpPr>
          <p:cNvPr id="15" name="Footer Placeholder 14"/>
          <p:cNvSpPr>
            <a:spLocks noGrp="1"/>
          </p:cNvSpPr>
          <p:nvPr>
            <p:ph type="ftr" sz="quarter" idx="12"/>
          </p:nvPr>
        </p:nvSpPr>
        <p:spPr/>
        <p:txBody>
          <a:bodyPr/>
          <a:lstStyle/>
          <a:p>
            <a:endParaRPr lang="en-A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A417A02A-801A-46DE-9BB3-A57EDAB6651D}" type="datetimeFigureOut">
              <a:rPr lang="en-AU" smtClean="0"/>
              <a:pPr/>
              <a:t>20/10/2015</a:t>
            </a:fld>
            <a:endParaRPr lang="en-AU"/>
          </a:p>
        </p:txBody>
      </p:sp>
      <p:sp>
        <p:nvSpPr>
          <p:cNvPr id="14" name="Slide Number Placeholder 13"/>
          <p:cNvSpPr>
            <a:spLocks noGrp="1"/>
          </p:cNvSpPr>
          <p:nvPr>
            <p:ph type="sldNum" sz="quarter" idx="11"/>
          </p:nvPr>
        </p:nvSpPr>
        <p:spPr/>
        <p:txBody>
          <a:bodyPr/>
          <a:lstStyle/>
          <a:p>
            <a:fld id="{91460FD4-4789-4B64-99E5-97D103E8EDCB}" type="slidenum">
              <a:rPr lang="en-AU" smtClean="0"/>
              <a:pPr/>
              <a:t>‹#›</a:t>
            </a:fld>
            <a:endParaRPr lang="en-AU"/>
          </a:p>
        </p:txBody>
      </p:sp>
      <p:sp>
        <p:nvSpPr>
          <p:cNvPr id="15" name="Footer Placeholder 14"/>
          <p:cNvSpPr>
            <a:spLocks noGrp="1"/>
          </p:cNvSpPr>
          <p:nvPr>
            <p:ph type="ftr" sz="quarter" idx="12"/>
          </p:nvPr>
        </p:nvSpPr>
        <p:spPr/>
        <p:txBody>
          <a:bodyPr/>
          <a:lstStyle/>
          <a:p>
            <a:endParaRPr lang="en-A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A417A02A-801A-46DE-9BB3-A57EDAB6651D}" type="datetimeFigureOut">
              <a:rPr lang="en-AU" smtClean="0"/>
              <a:pPr/>
              <a:t>20/10/2015</a:t>
            </a:fld>
            <a:endParaRPr lang="en-AU"/>
          </a:p>
        </p:txBody>
      </p:sp>
      <p:sp>
        <p:nvSpPr>
          <p:cNvPr id="11" name="Slide Number Placeholder 10"/>
          <p:cNvSpPr>
            <a:spLocks noGrp="1"/>
          </p:cNvSpPr>
          <p:nvPr>
            <p:ph type="sldNum" sz="quarter" idx="11"/>
          </p:nvPr>
        </p:nvSpPr>
        <p:spPr/>
        <p:txBody>
          <a:bodyPr/>
          <a:lstStyle/>
          <a:p>
            <a:fld id="{91460FD4-4789-4B64-99E5-97D103E8EDCB}" type="slidenum">
              <a:rPr lang="en-AU" smtClean="0"/>
              <a:pPr/>
              <a:t>‹#›</a:t>
            </a:fld>
            <a:endParaRPr lang="en-AU"/>
          </a:p>
        </p:txBody>
      </p:sp>
      <p:sp>
        <p:nvSpPr>
          <p:cNvPr id="12" name="Footer Placeholder 11"/>
          <p:cNvSpPr>
            <a:spLocks noGrp="1"/>
          </p:cNvSpPr>
          <p:nvPr>
            <p:ph type="ftr" sz="quarter" idx="12"/>
          </p:nvPr>
        </p:nvSpPr>
        <p:spPr/>
        <p:txBody>
          <a:bodyPr/>
          <a:lstStyle/>
          <a:p>
            <a:endParaRPr lang="en-A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A417A02A-801A-46DE-9BB3-A57EDAB6651D}" type="datetimeFigureOut">
              <a:rPr lang="en-AU" smtClean="0"/>
              <a:pPr/>
              <a:t>20/10/2015</a:t>
            </a:fld>
            <a:endParaRPr lang="en-AU"/>
          </a:p>
        </p:txBody>
      </p:sp>
      <p:sp>
        <p:nvSpPr>
          <p:cNvPr id="13" name="Slide Number Placeholder 12"/>
          <p:cNvSpPr>
            <a:spLocks noGrp="1"/>
          </p:cNvSpPr>
          <p:nvPr>
            <p:ph type="sldNum" sz="quarter" idx="11"/>
          </p:nvPr>
        </p:nvSpPr>
        <p:spPr>
          <a:xfrm>
            <a:off x="4116388" y="6400800"/>
            <a:ext cx="533400" cy="152400"/>
          </a:xfrm>
        </p:spPr>
        <p:txBody>
          <a:bodyPr/>
          <a:lstStyle/>
          <a:p>
            <a:fld id="{91460FD4-4789-4B64-99E5-97D103E8EDCB}" type="slidenum">
              <a:rPr lang="en-AU" smtClean="0"/>
              <a:pPr/>
              <a:t>‹#›</a:t>
            </a:fld>
            <a:endParaRPr lang="en-AU"/>
          </a:p>
        </p:txBody>
      </p:sp>
      <p:sp>
        <p:nvSpPr>
          <p:cNvPr id="14" name="Footer Placeholder 13"/>
          <p:cNvSpPr>
            <a:spLocks noGrp="1"/>
          </p:cNvSpPr>
          <p:nvPr>
            <p:ph type="ftr" sz="quarter" idx="12"/>
          </p:nvPr>
        </p:nvSpPr>
        <p:spPr>
          <a:xfrm>
            <a:off x="838200" y="6296248"/>
            <a:ext cx="2820987" cy="152400"/>
          </a:xfrm>
        </p:spPr>
        <p:txBody>
          <a:bodyPr/>
          <a:lstStyle/>
          <a:p>
            <a:endParaRPr lang="en-AU"/>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A417A02A-801A-46DE-9BB3-A57EDAB6651D}" type="datetimeFigureOut">
              <a:rPr lang="en-AU" smtClean="0"/>
              <a:pPr/>
              <a:t>20/10/2015</a:t>
            </a:fld>
            <a:endParaRPr lang="en-AU"/>
          </a:p>
        </p:txBody>
      </p:sp>
      <p:sp>
        <p:nvSpPr>
          <p:cNvPr id="13" name="Slide Number Placeholder 12"/>
          <p:cNvSpPr>
            <a:spLocks noGrp="1"/>
          </p:cNvSpPr>
          <p:nvPr>
            <p:ph type="sldNum" sz="quarter" idx="11"/>
          </p:nvPr>
        </p:nvSpPr>
        <p:spPr/>
        <p:txBody>
          <a:bodyPr/>
          <a:lstStyle/>
          <a:p>
            <a:fld id="{91460FD4-4789-4B64-99E5-97D103E8EDCB}" type="slidenum">
              <a:rPr lang="en-AU" smtClean="0"/>
              <a:pPr/>
              <a:t>‹#›</a:t>
            </a:fld>
            <a:endParaRPr lang="en-AU"/>
          </a:p>
        </p:txBody>
      </p:sp>
      <p:sp>
        <p:nvSpPr>
          <p:cNvPr id="14" name="Footer Placeholder 13"/>
          <p:cNvSpPr>
            <a:spLocks noGrp="1"/>
          </p:cNvSpPr>
          <p:nvPr>
            <p:ph type="ftr" sz="quarter" idx="12"/>
          </p:nvPr>
        </p:nvSpPr>
        <p:spPr/>
        <p:txBody>
          <a:bodyPr/>
          <a:lstStyle/>
          <a:p>
            <a:endParaRPr lang="en-AU"/>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A417A02A-801A-46DE-9BB3-A57EDAB6651D}" type="datetimeFigureOut">
              <a:rPr lang="en-AU" smtClean="0"/>
              <a:pPr/>
              <a:t>20/10/2015</a:t>
            </a:fld>
            <a:endParaRPr lang="en-AU"/>
          </a:p>
        </p:txBody>
      </p:sp>
      <p:sp>
        <p:nvSpPr>
          <p:cNvPr id="14" name="Slide Number Placeholder 13"/>
          <p:cNvSpPr>
            <a:spLocks noGrp="1"/>
          </p:cNvSpPr>
          <p:nvPr>
            <p:ph type="sldNum" sz="quarter" idx="11"/>
          </p:nvPr>
        </p:nvSpPr>
        <p:spPr/>
        <p:txBody>
          <a:bodyPr/>
          <a:lstStyle/>
          <a:p>
            <a:fld id="{91460FD4-4789-4B64-99E5-97D103E8EDCB}" type="slidenum">
              <a:rPr lang="en-AU" smtClean="0"/>
              <a:pPr/>
              <a:t>‹#›</a:t>
            </a:fld>
            <a:endParaRPr lang="en-AU"/>
          </a:p>
        </p:txBody>
      </p:sp>
      <p:sp>
        <p:nvSpPr>
          <p:cNvPr id="16" name="Footer Placeholder 15"/>
          <p:cNvSpPr>
            <a:spLocks noGrp="1"/>
          </p:cNvSpPr>
          <p:nvPr>
            <p:ph type="ftr" sz="quarter" idx="12"/>
          </p:nvPr>
        </p:nvSpPr>
        <p:spPr/>
        <p:txBody>
          <a:bodyPr/>
          <a:lstStyle/>
          <a:p>
            <a:endParaRPr lang="en-AU"/>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A417A02A-801A-46DE-9BB3-A57EDAB6651D}" type="datetimeFigureOut">
              <a:rPr lang="en-AU" smtClean="0"/>
              <a:pPr/>
              <a:t>20/10/2015</a:t>
            </a:fld>
            <a:endParaRPr lang="en-AU"/>
          </a:p>
        </p:txBody>
      </p:sp>
      <p:sp>
        <p:nvSpPr>
          <p:cNvPr id="10" name="Slide Number Placeholder 9"/>
          <p:cNvSpPr>
            <a:spLocks noGrp="1"/>
          </p:cNvSpPr>
          <p:nvPr>
            <p:ph type="sldNum" sz="quarter" idx="11"/>
          </p:nvPr>
        </p:nvSpPr>
        <p:spPr/>
        <p:txBody>
          <a:bodyPr/>
          <a:lstStyle/>
          <a:p>
            <a:fld id="{91460FD4-4789-4B64-99E5-97D103E8EDCB}" type="slidenum">
              <a:rPr lang="en-AU" smtClean="0"/>
              <a:pPr/>
              <a:t>‹#›</a:t>
            </a:fld>
            <a:endParaRPr lang="en-AU"/>
          </a:p>
        </p:txBody>
      </p:sp>
      <p:sp>
        <p:nvSpPr>
          <p:cNvPr id="11" name="Footer Placeholder 10"/>
          <p:cNvSpPr>
            <a:spLocks noGrp="1"/>
          </p:cNvSpPr>
          <p:nvPr>
            <p:ph type="ftr" sz="quarter" idx="12"/>
          </p:nvPr>
        </p:nvSpPr>
        <p:spPr/>
        <p:txBody>
          <a:bodyPr/>
          <a:lstStyle/>
          <a:p>
            <a:endParaRPr lang="en-A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A417A02A-801A-46DE-9BB3-A57EDAB6651D}" type="datetimeFigureOut">
              <a:rPr lang="en-AU" smtClean="0"/>
              <a:pPr/>
              <a:t>20/10/2015</a:t>
            </a:fld>
            <a:endParaRPr lang="en-AU"/>
          </a:p>
        </p:txBody>
      </p:sp>
      <p:sp>
        <p:nvSpPr>
          <p:cNvPr id="9" name="Slide Number Placeholder 8"/>
          <p:cNvSpPr>
            <a:spLocks noGrp="1"/>
          </p:cNvSpPr>
          <p:nvPr>
            <p:ph type="sldNum" sz="quarter" idx="11"/>
          </p:nvPr>
        </p:nvSpPr>
        <p:spPr/>
        <p:txBody>
          <a:bodyPr/>
          <a:lstStyle/>
          <a:p>
            <a:fld id="{91460FD4-4789-4B64-99E5-97D103E8EDCB}" type="slidenum">
              <a:rPr lang="en-AU" smtClean="0"/>
              <a:pPr/>
              <a:t>‹#›</a:t>
            </a:fld>
            <a:endParaRPr lang="en-AU"/>
          </a:p>
        </p:txBody>
      </p:sp>
      <p:sp>
        <p:nvSpPr>
          <p:cNvPr id="10" name="Footer Placeholder 9"/>
          <p:cNvSpPr>
            <a:spLocks noGrp="1"/>
          </p:cNvSpPr>
          <p:nvPr>
            <p:ph type="ftr" sz="quarter" idx="12"/>
          </p:nvPr>
        </p:nvSpPr>
        <p:spPr/>
        <p:txBody>
          <a:bodyPr/>
          <a:lstStyle/>
          <a:p>
            <a:endParaRPr lang="en-A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A417A02A-801A-46DE-9BB3-A57EDAB6651D}" type="datetimeFigureOut">
              <a:rPr lang="en-AU" smtClean="0"/>
              <a:pPr/>
              <a:t>20/10/2015</a:t>
            </a:fld>
            <a:endParaRPr lang="en-AU"/>
          </a:p>
        </p:txBody>
      </p:sp>
      <p:sp>
        <p:nvSpPr>
          <p:cNvPr id="16" name="Slide Number Placeholder 15"/>
          <p:cNvSpPr>
            <a:spLocks noGrp="1"/>
          </p:cNvSpPr>
          <p:nvPr>
            <p:ph type="sldNum" sz="quarter" idx="11"/>
          </p:nvPr>
        </p:nvSpPr>
        <p:spPr/>
        <p:txBody>
          <a:bodyPr/>
          <a:lstStyle/>
          <a:p>
            <a:fld id="{91460FD4-4789-4B64-99E5-97D103E8EDCB}" type="slidenum">
              <a:rPr lang="en-AU" smtClean="0"/>
              <a:pPr/>
              <a:t>‹#›</a:t>
            </a:fld>
            <a:endParaRPr lang="en-AU"/>
          </a:p>
        </p:txBody>
      </p:sp>
      <p:sp>
        <p:nvSpPr>
          <p:cNvPr id="17" name="Footer Placeholder 16"/>
          <p:cNvSpPr>
            <a:spLocks noGrp="1"/>
          </p:cNvSpPr>
          <p:nvPr>
            <p:ph type="ftr" sz="quarter" idx="12"/>
          </p:nvPr>
        </p:nvSpPr>
        <p:spPr/>
        <p:txBody>
          <a:bodyPr/>
          <a:lstStyle/>
          <a:p>
            <a:endParaRPr lang="en-A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A417A02A-801A-46DE-9BB3-A57EDAB6651D}" type="datetimeFigureOut">
              <a:rPr lang="en-AU" smtClean="0"/>
              <a:pPr/>
              <a:t>20/10/2015</a:t>
            </a:fld>
            <a:endParaRPr lang="en-AU"/>
          </a:p>
        </p:txBody>
      </p:sp>
      <p:sp>
        <p:nvSpPr>
          <p:cNvPr id="17" name="Slide Number Placeholder 16"/>
          <p:cNvSpPr>
            <a:spLocks noGrp="1"/>
          </p:cNvSpPr>
          <p:nvPr>
            <p:ph type="sldNum" sz="quarter" idx="11"/>
          </p:nvPr>
        </p:nvSpPr>
        <p:spPr/>
        <p:txBody>
          <a:bodyPr/>
          <a:lstStyle/>
          <a:p>
            <a:fld id="{91460FD4-4789-4B64-99E5-97D103E8EDCB}" type="slidenum">
              <a:rPr lang="en-AU" smtClean="0"/>
              <a:pPr/>
              <a:t>‹#›</a:t>
            </a:fld>
            <a:endParaRPr lang="en-AU"/>
          </a:p>
        </p:txBody>
      </p:sp>
      <p:sp>
        <p:nvSpPr>
          <p:cNvPr id="18" name="Footer Placeholder 17"/>
          <p:cNvSpPr>
            <a:spLocks noGrp="1"/>
          </p:cNvSpPr>
          <p:nvPr>
            <p:ph type="ftr" sz="quarter" idx="12"/>
          </p:nvPr>
        </p:nvSpPr>
        <p:spPr/>
        <p:txBody>
          <a:bodyPr/>
          <a:lstStyle/>
          <a:p>
            <a:endParaRPr lang="en-AU"/>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91460FD4-4789-4B64-99E5-97D103E8EDCB}" type="slidenum">
              <a:rPr lang="en-AU" smtClean="0"/>
              <a:pPr/>
              <a:t>‹#›</a:t>
            </a:fld>
            <a:endParaRPr lang="en-AU"/>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A417A02A-801A-46DE-9BB3-A57EDAB6651D}" type="datetimeFigureOut">
              <a:rPr lang="en-AU" smtClean="0"/>
              <a:pPr/>
              <a:t>20/10/2015</a:t>
            </a:fld>
            <a:endParaRPr lang="en-AU"/>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AU"/>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AU" sz="1600" smtClean="0"/>
              <a:t>General Wood - Core Module 2</a:t>
            </a:r>
          </a:p>
          <a:p>
            <a:r>
              <a:rPr lang="en-AU" sz="1600" smtClean="0"/>
              <a:t>Societal </a:t>
            </a:r>
            <a:r>
              <a:rPr lang="en-AU" sz="1600" dirty="0" smtClean="0"/>
              <a:t>and Environmental Impact</a:t>
            </a:r>
            <a:endParaRPr lang="en-AU" sz="1600" dirty="0"/>
          </a:p>
        </p:txBody>
      </p:sp>
      <p:sp>
        <p:nvSpPr>
          <p:cNvPr id="2" name="Title 1"/>
          <p:cNvSpPr>
            <a:spLocks noGrp="1"/>
          </p:cNvSpPr>
          <p:nvPr>
            <p:ph type="title"/>
          </p:nvPr>
        </p:nvSpPr>
        <p:spPr>
          <a:xfrm>
            <a:off x="1187624" y="1447800"/>
            <a:ext cx="5213176" cy="2133600"/>
          </a:xfrm>
        </p:spPr>
        <p:txBody>
          <a:bodyPr anchor="ctr">
            <a:normAutofit/>
          </a:bodyPr>
          <a:lstStyle/>
          <a:p>
            <a:r>
              <a:rPr lang="en-AU" sz="4000" dirty="0" smtClean="0"/>
              <a:t>Industrial Technology</a:t>
            </a:r>
            <a:br>
              <a:rPr lang="en-AU" sz="4000" dirty="0" smtClean="0"/>
            </a:br>
            <a:r>
              <a:rPr lang="en-AU" sz="4000" dirty="0" smtClean="0"/>
              <a:t>Timber</a:t>
            </a:r>
            <a:br>
              <a:rPr lang="en-AU" sz="4000" dirty="0" smtClean="0"/>
            </a:br>
            <a:r>
              <a:rPr lang="en-AU" sz="4000" dirty="0" smtClean="0"/>
              <a:t>Stage 5</a:t>
            </a:r>
            <a:endParaRPr lang="en-AU" sz="4000" dirty="0"/>
          </a:p>
        </p:txBody>
      </p:sp>
    </p:spTree>
    <p:extLst>
      <p:ext uri="{BB962C8B-B14F-4D97-AF65-F5344CB8AC3E}">
        <p14:creationId xmlns:p14="http://schemas.microsoft.com/office/powerpoint/2010/main" xmlns="" val="3141498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558391162"/>
              </p:ext>
            </p:extLst>
          </p:nvPr>
        </p:nvGraphicFramePr>
        <p:xfrm>
          <a:off x="323528" y="1700808"/>
          <a:ext cx="7435850" cy="2483931"/>
        </p:xfrm>
        <a:graphic>
          <a:graphicData uri="http://schemas.openxmlformats.org/drawingml/2006/table">
            <a:tbl>
              <a:tblPr firstRow="1" bandRow="1">
                <a:tableStyleId>{5DA37D80-6434-44D0-A028-1B22A696006F}</a:tableStyleId>
              </a:tblPr>
              <a:tblGrid>
                <a:gridCol w="3717925"/>
                <a:gridCol w="3717925"/>
              </a:tblGrid>
              <a:tr h="752752">
                <a:tc>
                  <a:txBody>
                    <a:bodyPr/>
                    <a:lstStyle/>
                    <a:p>
                      <a:pPr>
                        <a:lnSpc>
                          <a:spcPct val="100000"/>
                        </a:lnSpc>
                      </a:pPr>
                      <a:r>
                        <a:rPr lang="en-AU" sz="1800" u="none" strike="noStrike" kern="1200" baseline="0" dirty="0" smtClean="0">
                          <a:latin typeface="Times New Roman" pitchFamily="18" charset="0"/>
                          <a:cs typeface="Times New Roman" pitchFamily="18" charset="0"/>
                        </a:rPr>
                        <a:t>Students learn about:</a:t>
                      </a:r>
                    </a:p>
                    <a:p>
                      <a:pPr>
                        <a:lnSpc>
                          <a:spcPct val="100000"/>
                        </a:lnSpc>
                        <a:spcBef>
                          <a:spcPts val="100"/>
                        </a:spcBef>
                        <a:spcAft>
                          <a:spcPts val="0"/>
                        </a:spcAft>
                      </a:pPr>
                      <a:r>
                        <a:rPr lang="en-AU" sz="1800" b="1" dirty="0" smtClean="0">
                          <a:effectLst/>
                          <a:latin typeface="Times New Roman" pitchFamily="18" charset="0"/>
                          <a:cs typeface="Times New Roman" pitchFamily="18" charset="0"/>
                        </a:rPr>
                        <a:t>Societal and Environmental Impact</a:t>
                      </a:r>
                      <a:endParaRPr lang="en-AU" sz="1800" b="1" dirty="0">
                        <a:effectLst/>
                        <a:latin typeface="Times New Roman" pitchFamily="18" charset="0"/>
                        <a:cs typeface="Times New Roman" pitchFamily="18" charset="0"/>
                      </a:endParaRPr>
                    </a:p>
                  </a:txBody>
                  <a:tcPr/>
                </a:tc>
                <a:tc>
                  <a:txBody>
                    <a:bodyPr/>
                    <a:lstStyle/>
                    <a:p>
                      <a:r>
                        <a:rPr lang="en-AU" sz="1800" u="none" strike="noStrike" kern="1200" baseline="0" dirty="0" smtClean="0">
                          <a:latin typeface="Times New Roman" pitchFamily="18" charset="0"/>
                          <a:cs typeface="Times New Roman" pitchFamily="18" charset="0"/>
                        </a:rPr>
                        <a:t>Students learn about:</a:t>
                      </a:r>
                    </a:p>
                    <a:p>
                      <a:pPr marL="0" marR="0" indent="0" algn="l" defTabSz="914400" rtl="0" eaLnBrk="1" fontAlgn="auto" latinLnBrk="0" hangingPunct="1">
                        <a:lnSpc>
                          <a:spcPct val="100000"/>
                        </a:lnSpc>
                        <a:spcBef>
                          <a:spcPts val="0"/>
                        </a:spcBef>
                        <a:spcAft>
                          <a:spcPts val="0"/>
                        </a:spcAft>
                        <a:buClrTx/>
                        <a:buSzTx/>
                        <a:buFontTx/>
                        <a:buNone/>
                        <a:tabLst/>
                        <a:defRPr/>
                      </a:pPr>
                      <a:r>
                        <a:rPr lang="en-AU" sz="1000" i="1" dirty="0" smtClean="0">
                          <a:effectLst/>
                          <a:latin typeface="Times New Roman"/>
                          <a:ea typeface="Times New Roman"/>
                        </a:rPr>
                        <a:t>(</a:t>
                      </a:r>
                      <a:r>
                        <a:rPr lang="en-AU" sz="1000" i="1" dirty="0" smtClean="0">
                          <a:effectLst/>
                          <a:latin typeface="Times New Roman" pitchFamily="18" charset="0"/>
                          <a:ea typeface="Times New Roman"/>
                          <a:cs typeface="Times New Roman" pitchFamily="18" charset="0"/>
                        </a:rPr>
                        <a:t>refer to </a:t>
                      </a:r>
                      <a:r>
                        <a:rPr lang="en-AU" sz="1000" b="1" i="1" kern="1200" dirty="0" smtClean="0">
                          <a:solidFill>
                            <a:schemeClr val="tx1"/>
                          </a:solidFill>
                          <a:effectLst/>
                          <a:latin typeface="Times New Roman" pitchFamily="18" charset="0"/>
                          <a:ea typeface="+mn-ea"/>
                          <a:cs typeface="Times New Roman" pitchFamily="18" charset="0"/>
                        </a:rPr>
                        <a:t>Outcomes 5.7.1, 5.7.2 </a:t>
                      </a:r>
                      <a:r>
                        <a:rPr lang="en-AU" sz="1000" i="1" dirty="0" smtClean="0">
                          <a:effectLst/>
                          <a:latin typeface="Times New Roman"/>
                          <a:ea typeface="Times New Roman"/>
                        </a:rPr>
                        <a:t>)</a:t>
                      </a:r>
                    </a:p>
                    <a:p>
                      <a:endParaRPr lang="en-AU" sz="1800" u="none" strike="noStrike" kern="1200" baseline="0" dirty="0" smtClean="0"/>
                    </a:p>
                  </a:txBody>
                  <a:tcPr/>
                </a:tc>
              </a:tr>
              <a:tr h="1691451">
                <a:tc>
                  <a:txBody>
                    <a:bodyPr/>
                    <a:lstStyle/>
                    <a:p>
                      <a:pPr marL="342900" lvl="0" indent="-342900" fontAlgn="base">
                        <a:lnSpc>
                          <a:spcPts val="1400"/>
                        </a:lnSpc>
                        <a:spcAft>
                          <a:spcPts val="0"/>
                        </a:spcAft>
                        <a:buSzPts val="800"/>
                        <a:buFont typeface="Symbol"/>
                        <a:buChar char=""/>
                        <a:tabLst>
                          <a:tab pos="226695" algn="l"/>
                        </a:tabLst>
                      </a:pPr>
                      <a:r>
                        <a:rPr lang="en-AU" sz="1000" u="none" strike="noStrike" dirty="0">
                          <a:effectLst/>
                          <a:latin typeface="Times New Roman"/>
                          <a:ea typeface="Times New Roman"/>
                        </a:rPr>
                        <a:t>the effects of the timber industry on society and the environment</a:t>
                      </a:r>
                    </a:p>
                  </a:txBody>
                  <a:tcPr marL="53975" marR="53975" marT="0" marB="0"/>
                </a:tc>
                <a:tc>
                  <a:txBody>
                    <a:bodyPr/>
                    <a:lstStyle/>
                    <a:p>
                      <a:pPr marL="355600" indent="-355600">
                        <a:buFont typeface="Arial" pitchFamily="34" charset="0"/>
                        <a:buChar char="•"/>
                      </a:pPr>
                      <a:r>
                        <a:rPr lang="en-AU" sz="1000" kern="1200" baseline="0" dirty="0" smtClean="0">
                          <a:solidFill>
                            <a:schemeClr val="tx1"/>
                          </a:solidFill>
                          <a:latin typeface="Times New Roman" pitchFamily="18" charset="0"/>
                          <a:ea typeface="+mn-ea"/>
                          <a:cs typeface="Times New Roman" pitchFamily="18" charset="0"/>
                        </a:rPr>
                        <a:t>describe the use of renewable resources and the impact on the environment</a:t>
                      </a:r>
                      <a:endParaRPr lang="en-AU" sz="1000" u="none" strike="noStrike" dirty="0">
                        <a:effectLst/>
                        <a:latin typeface="Times New Roman" pitchFamily="18" charset="0"/>
                        <a:ea typeface="Times New Roman"/>
                        <a:cs typeface="Times New Roman" pitchFamily="18" charset="0"/>
                      </a:endParaRPr>
                    </a:p>
                  </a:txBody>
                  <a:tcPr marL="53975" marR="53975" marT="0" marB="0"/>
                </a:tc>
              </a:tr>
            </a:tbl>
          </a:graphicData>
        </a:graphic>
      </p:graphicFrame>
    </p:spTree>
    <p:extLst>
      <p:ext uri="{BB962C8B-B14F-4D97-AF65-F5344CB8AC3E}">
        <p14:creationId xmlns:p14="http://schemas.microsoft.com/office/powerpoint/2010/main" xmlns="" val="3117245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3134816" cy="1874837"/>
          </a:xfrm>
        </p:spPr>
        <p:txBody>
          <a:bodyPr>
            <a:normAutofit/>
          </a:bodyPr>
          <a:lstStyle/>
          <a:p>
            <a:r>
              <a:rPr lang="en-AU" sz="4000" dirty="0" smtClean="0">
                <a:solidFill>
                  <a:srgbClr val="0070C0"/>
                </a:solidFill>
              </a:rPr>
              <a:t>Renewable Resources</a:t>
            </a:r>
            <a:endParaRPr lang="en-AU" sz="4000" dirty="0">
              <a:solidFill>
                <a:srgbClr val="0070C0"/>
              </a:solidFill>
            </a:endParaRPr>
          </a:p>
        </p:txBody>
      </p:sp>
      <p:sp>
        <p:nvSpPr>
          <p:cNvPr id="3" name="Content Placeholder 2"/>
          <p:cNvSpPr>
            <a:spLocks noGrp="1"/>
          </p:cNvSpPr>
          <p:nvPr>
            <p:ph idx="1"/>
          </p:nvPr>
        </p:nvSpPr>
        <p:spPr>
          <a:xfrm>
            <a:off x="304800" y="764704"/>
            <a:ext cx="5491336" cy="5472608"/>
          </a:xfrm>
        </p:spPr>
        <p:txBody>
          <a:bodyPr>
            <a:normAutofit/>
          </a:bodyPr>
          <a:lstStyle/>
          <a:p>
            <a:r>
              <a:rPr lang="en-AU" sz="2400" dirty="0" smtClean="0"/>
              <a:t>A renewable resource is a resource which is </a:t>
            </a:r>
            <a:r>
              <a:rPr lang="en-AU" sz="2400" b="1" dirty="0" smtClean="0"/>
              <a:t>replaced naturally </a:t>
            </a:r>
            <a:r>
              <a:rPr lang="en-AU" sz="2400" dirty="0" smtClean="0"/>
              <a:t>and can be </a:t>
            </a:r>
            <a:r>
              <a:rPr lang="en-AU" sz="2400" b="1" dirty="0" smtClean="0"/>
              <a:t>used again</a:t>
            </a:r>
            <a:r>
              <a:rPr lang="en-AU" sz="2400" dirty="0" smtClean="0"/>
              <a:t>. </a:t>
            </a:r>
            <a:endParaRPr lang="en-AU" sz="2400" dirty="0" smtClean="0"/>
          </a:p>
          <a:p>
            <a:r>
              <a:rPr lang="en-AU" sz="2400" dirty="0" smtClean="0"/>
              <a:t>Renewable </a:t>
            </a:r>
            <a:r>
              <a:rPr lang="en-AU" sz="2400" dirty="0" smtClean="0"/>
              <a:t>resources </a:t>
            </a:r>
            <a:r>
              <a:rPr lang="en-AU" sz="2400" dirty="0" smtClean="0"/>
              <a:t>include goods commodities such as </a:t>
            </a:r>
            <a:r>
              <a:rPr lang="en-AU" sz="2400" b="1" dirty="0" smtClean="0"/>
              <a:t>wood</a:t>
            </a:r>
            <a:r>
              <a:rPr lang="en-AU" sz="2400" dirty="0" smtClean="0"/>
              <a:t>, paper and leather</a:t>
            </a:r>
            <a:r>
              <a:rPr lang="en-AU" sz="2400" dirty="0" smtClean="0"/>
              <a:t>.</a:t>
            </a:r>
          </a:p>
          <a:p>
            <a:endParaRPr lang="en-AU" sz="2400" b="1" dirty="0" smtClean="0"/>
          </a:p>
          <a:p>
            <a:r>
              <a:rPr lang="en-AU" sz="2400" dirty="0" smtClean="0"/>
              <a:t>Renewable energy refers to the provision of energy via renewable resources </a:t>
            </a:r>
            <a:r>
              <a:rPr lang="en-AU" sz="2400" dirty="0" smtClean="0"/>
              <a:t>which may be used to run timber industries. </a:t>
            </a:r>
            <a:r>
              <a:rPr lang="en-AU" sz="2400" dirty="0" err="1" smtClean="0"/>
              <a:t>Eg</a:t>
            </a:r>
            <a:r>
              <a:rPr lang="en-AU" sz="2400" dirty="0" smtClean="0"/>
              <a:t>. Solar, Wind, Geothermal.</a:t>
            </a:r>
          </a:p>
          <a:p>
            <a:r>
              <a:rPr lang="en-AU" sz="2400" dirty="0" smtClean="0"/>
              <a:t>Electric vehicles (EV’s) can also run on renewable energy. </a:t>
            </a:r>
            <a:r>
              <a:rPr lang="en-AU" sz="2400" dirty="0" err="1" smtClean="0"/>
              <a:t>Eg</a:t>
            </a:r>
            <a:r>
              <a:rPr lang="en-AU" sz="2400" dirty="0" smtClean="0"/>
              <a:t>. Tractors &amp; Trucks.</a:t>
            </a:r>
            <a:endParaRPr lang="en-AU" sz="2400" dirty="0" smtClean="0"/>
          </a:p>
        </p:txBody>
      </p:sp>
      <p:sp>
        <p:nvSpPr>
          <p:cNvPr id="4" name="Text Placeholder 3"/>
          <p:cNvSpPr>
            <a:spLocks noGrp="1"/>
          </p:cNvSpPr>
          <p:nvPr>
            <p:ph type="body" sz="half" idx="2"/>
          </p:nvPr>
        </p:nvSpPr>
        <p:spPr>
          <a:xfrm>
            <a:off x="5486400" y="3552372"/>
            <a:ext cx="2830016" cy="1629228"/>
          </a:xfrm>
        </p:spPr>
        <p:txBody>
          <a:bodyPr/>
          <a:lstStyle/>
          <a:p>
            <a:r>
              <a:rPr lang="en-AU" dirty="0" smtClean="0"/>
              <a:t>Renewable resources of the timber industry</a:t>
            </a:r>
            <a:endParaRPr lang="en-AU" dirty="0"/>
          </a:p>
        </p:txBody>
      </p:sp>
    </p:spTree>
    <p:extLst>
      <p:ext uri="{BB962C8B-B14F-4D97-AF65-F5344CB8AC3E}">
        <p14:creationId xmlns:p14="http://schemas.microsoft.com/office/powerpoint/2010/main" xmlns="" val="442326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3134816" cy="1874837"/>
          </a:xfrm>
        </p:spPr>
        <p:txBody>
          <a:bodyPr>
            <a:normAutofit fontScale="90000"/>
          </a:bodyPr>
          <a:lstStyle/>
          <a:p>
            <a:r>
              <a:rPr lang="en-AU" sz="4000" dirty="0" smtClean="0">
                <a:solidFill>
                  <a:srgbClr val="0070C0"/>
                </a:solidFill>
              </a:rPr>
              <a:t>Environmental</a:t>
            </a:r>
            <a:br>
              <a:rPr lang="en-AU" sz="4000" dirty="0" smtClean="0">
                <a:solidFill>
                  <a:srgbClr val="0070C0"/>
                </a:solidFill>
              </a:rPr>
            </a:br>
            <a:r>
              <a:rPr lang="en-AU" sz="4000" dirty="0" smtClean="0">
                <a:solidFill>
                  <a:srgbClr val="0070C0"/>
                </a:solidFill>
              </a:rPr>
              <a:t>effects</a:t>
            </a:r>
            <a:endParaRPr lang="en-AU" sz="4000" dirty="0">
              <a:solidFill>
                <a:srgbClr val="0070C0"/>
              </a:solidFill>
            </a:endParaRPr>
          </a:p>
        </p:txBody>
      </p:sp>
      <p:sp>
        <p:nvSpPr>
          <p:cNvPr id="3" name="Content Placeholder 2"/>
          <p:cNvSpPr>
            <a:spLocks noGrp="1"/>
          </p:cNvSpPr>
          <p:nvPr>
            <p:ph idx="1"/>
          </p:nvPr>
        </p:nvSpPr>
        <p:spPr>
          <a:xfrm>
            <a:off x="304800" y="764704"/>
            <a:ext cx="5491336" cy="5472608"/>
          </a:xfrm>
        </p:spPr>
        <p:txBody>
          <a:bodyPr>
            <a:normAutofit/>
          </a:bodyPr>
          <a:lstStyle/>
          <a:p>
            <a:r>
              <a:rPr lang="en-AU" sz="2400" dirty="0" smtClean="0"/>
              <a:t>The timber industry has received much bad publicity in recent decades regarding is destructive nature.</a:t>
            </a:r>
          </a:p>
          <a:p>
            <a:r>
              <a:rPr lang="en-AU" sz="2400" dirty="0" smtClean="0"/>
              <a:t>Today most of those concerns have been improved upon.</a:t>
            </a:r>
          </a:p>
          <a:p>
            <a:r>
              <a:rPr lang="en-AU" sz="2400" dirty="0" smtClean="0"/>
              <a:t>Most timber is </a:t>
            </a:r>
            <a:r>
              <a:rPr lang="en-AU" sz="2400" b="1" dirty="0" smtClean="0"/>
              <a:t>sustainably harvested </a:t>
            </a:r>
            <a:r>
              <a:rPr lang="en-AU" sz="2400" dirty="0" smtClean="0"/>
              <a:t>which means it is treated like a </a:t>
            </a:r>
            <a:r>
              <a:rPr lang="en-AU" sz="2400" b="1" dirty="0" smtClean="0"/>
              <a:t>wood farm</a:t>
            </a:r>
            <a:r>
              <a:rPr lang="en-AU" sz="2400" dirty="0" smtClean="0"/>
              <a:t>, we grow what we need. </a:t>
            </a:r>
          </a:p>
          <a:p>
            <a:r>
              <a:rPr lang="en-AU" sz="2400" dirty="0" smtClean="0"/>
              <a:t>In Australia most of our sustainable timber is harvested by the </a:t>
            </a:r>
            <a:r>
              <a:rPr lang="en-AU" sz="2400" b="1" dirty="0" smtClean="0"/>
              <a:t>state forestry </a:t>
            </a:r>
            <a:r>
              <a:rPr lang="en-AU" sz="2400" dirty="0" smtClean="0"/>
              <a:t>which is a government body, and </a:t>
            </a:r>
            <a:r>
              <a:rPr lang="en-AU" sz="2400" b="1" dirty="0" smtClean="0"/>
              <a:t>follows environmental laws</a:t>
            </a:r>
            <a:r>
              <a:rPr lang="en-AU" sz="2400" dirty="0" smtClean="0"/>
              <a:t>.</a:t>
            </a:r>
            <a:endParaRPr lang="en-AU" sz="2400" dirty="0" smtClean="0"/>
          </a:p>
        </p:txBody>
      </p:sp>
      <p:sp>
        <p:nvSpPr>
          <p:cNvPr id="4" name="Text Placeholder 3"/>
          <p:cNvSpPr>
            <a:spLocks noGrp="1"/>
          </p:cNvSpPr>
          <p:nvPr>
            <p:ph type="body" sz="half" idx="2"/>
          </p:nvPr>
        </p:nvSpPr>
        <p:spPr>
          <a:xfrm>
            <a:off x="5486400" y="3552372"/>
            <a:ext cx="2830016" cy="1629228"/>
          </a:xfrm>
        </p:spPr>
        <p:txBody>
          <a:bodyPr/>
          <a:lstStyle/>
          <a:p>
            <a:r>
              <a:rPr lang="en-AU" dirty="0" smtClean="0">
                <a:latin typeface="Times New Roman"/>
                <a:ea typeface="Times New Roman"/>
              </a:rPr>
              <a:t>Effects </a:t>
            </a:r>
            <a:r>
              <a:rPr lang="en-AU" dirty="0">
                <a:latin typeface="Times New Roman"/>
                <a:ea typeface="Times New Roman"/>
              </a:rPr>
              <a:t>of the timber industry on </a:t>
            </a:r>
            <a:r>
              <a:rPr lang="en-AU" dirty="0" smtClean="0">
                <a:latin typeface="Times New Roman"/>
                <a:ea typeface="Times New Roman"/>
              </a:rPr>
              <a:t>the Environment</a:t>
            </a:r>
            <a:endParaRPr lang="en-AU" dirty="0"/>
          </a:p>
        </p:txBody>
      </p:sp>
    </p:spTree>
    <p:extLst>
      <p:ext uri="{BB962C8B-B14F-4D97-AF65-F5344CB8AC3E}">
        <p14:creationId xmlns:p14="http://schemas.microsoft.com/office/powerpoint/2010/main" xmlns="" val="2487534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3134816" cy="1874837"/>
          </a:xfrm>
        </p:spPr>
        <p:txBody>
          <a:bodyPr>
            <a:normAutofit fontScale="90000"/>
          </a:bodyPr>
          <a:lstStyle/>
          <a:p>
            <a:r>
              <a:rPr lang="en-AU" sz="4000" dirty="0" smtClean="0">
                <a:solidFill>
                  <a:srgbClr val="0070C0"/>
                </a:solidFill>
              </a:rPr>
              <a:t>Environmental</a:t>
            </a:r>
            <a:br>
              <a:rPr lang="en-AU" sz="4000" dirty="0" smtClean="0">
                <a:solidFill>
                  <a:srgbClr val="0070C0"/>
                </a:solidFill>
              </a:rPr>
            </a:br>
            <a:r>
              <a:rPr lang="en-AU" sz="4000" dirty="0" smtClean="0">
                <a:solidFill>
                  <a:srgbClr val="0070C0"/>
                </a:solidFill>
              </a:rPr>
              <a:t>effects</a:t>
            </a:r>
            <a:endParaRPr lang="en-AU" sz="4000" dirty="0">
              <a:solidFill>
                <a:srgbClr val="0070C0"/>
              </a:solidFill>
            </a:endParaRPr>
          </a:p>
        </p:txBody>
      </p:sp>
      <p:sp>
        <p:nvSpPr>
          <p:cNvPr id="3" name="Content Placeholder 2"/>
          <p:cNvSpPr>
            <a:spLocks noGrp="1"/>
          </p:cNvSpPr>
          <p:nvPr>
            <p:ph idx="1"/>
          </p:nvPr>
        </p:nvSpPr>
        <p:spPr>
          <a:xfrm>
            <a:off x="304800" y="764704"/>
            <a:ext cx="5491336" cy="5472608"/>
          </a:xfrm>
        </p:spPr>
        <p:txBody>
          <a:bodyPr>
            <a:normAutofit/>
          </a:bodyPr>
          <a:lstStyle/>
          <a:p>
            <a:pPr>
              <a:buNone/>
            </a:pPr>
            <a:r>
              <a:rPr lang="en-AU" sz="2400" dirty="0" smtClean="0"/>
              <a:t>Timber is</a:t>
            </a:r>
          </a:p>
          <a:p>
            <a:r>
              <a:rPr lang="en-AU" sz="2400" b="1" dirty="0" smtClean="0"/>
              <a:t>Natural</a:t>
            </a:r>
            <a:r>
              <a:rPr lang="en-AU" sz="2400" dirty="0" smtClean="0"/>
              <a:t> - Non toxic</a:t>
            </a:r>
          </a:p>
          <a:p>
            <a:r>
              <a:rPr lang="en-AU" sz="2400" b="1" dirty="0" smtClean="0"/>
              <a:t>Renewable</a:t>
            </a:r>
            <a:r>
              <a:rPr lang="en-AU" sz="2400" dirty="0" smtClean="0"/>
              <a:t> - </a:t>
            </a:r>
            <a:r>
              <a:rPr lang="en-AU" sz="2400" dirty="0" smtClean="0"/>
              <a:t>As long as new trees are planted to replace those harvested</a:t>
            </a:r>
            <a:endParaRPr lang="en-AU" sz="2400" dirty="0" smtClean="0"/>
          </a:p>
          <a:p>
            <a:r>
              <a:rPr lang="en-AU" sz="2400" b="1" dirty="0" smtClean="0"/>
              <a:t>Low in production energy </a:t>
            </a:r>
            <a:r>
              <a:rPr lang="en-AU" sz="2400" dirty="0" smtClean="0"/>
              <a:t>- </a:t>
            </a:r>
            <a:r>
              <a:rPr lang="en-AU" sz="2400" dirty="0" smtClean="0"/>
              <a:t>It takes very little energy to convert the wood in trees to the timber used in building. This means that the embodied energy in timber is very low, the lowest of almost all common building materials</a:t>
            </a:r>
            <a:r>
              <a:rPr lang="en-AU" sz="2400" dirty="0" smtClean="0"/>
              <a:t>.</a:t>
            </a:r>
          </a:p>
        </p:txBody>
      </p:sp>
      <p:sp>
        <p:nvSpPr>
          <p:cNvPr id="4" name="Text Placeholder 3"/>
          <p:cNvSpPr>
            <a:spLocks noGrp="1"/>
          </p:cNvSpPr>
          <p:nvPr>
            <p:ph type="body" sz="half" idx="2"/>
          </p:nvPr>
        </p:nvSpPr>
        <p:spPr>
          <a:xfrm>
            <a:off x="5486400" y="3552372"/>
            <a:ext cx="2830016" cy="1629228"/>
          </a:xfrm>
        </p:spPr>
        <p:txBody>
          <a:bodyPr/>
          <a:lstStyle/>
          <a:p>
            <a:r>
              <a:rPr lang="en-AU" dirty="0" smtClean="0">
                <a:latin typeface="Times New Roman"/>
                <a:ea typeface="Times New Roman"/>
              </a:rPr>
              <a:t>Effects </a:t>
            </a:r>
            <a:r>
              <a:rPr lang="en-AU" dirty="0">
                <a:latin typeface="Times New Roman"/>
                <a:ea typeface="Times New Roman"/>
              </a:rPr>
              <a:t>of the timber industry on </a:t>
            </a:r>
            <a:r>
              <a:rPr lang="en-AU" dirty="0" smtClean="0">
                <a:latin typeface="Times New Roman"/>
                <a:ea typeface="Times New Roman"/>
              </a:rPr>
              <a:t>the Environment</a:t>
            </a:r>
            <a:endParaRPr lang="en-AU" dirty="0"/>
          </a:p>
        </p:txBody>
      </p:sp>
    </p:spTree>
    <p:extLst>
      <p:ext uri="{BB962C8B-B14F-4D97-AF65-F5344CB8AC3E}">
        <p14:creationId xmlns:p14="http://schemas.microsoft.com/office/powerpoint/2010/main" xmlns="" val="2487534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3134816" cy="1874837"/>
          </a:xfrm>
        </p:spPr>
        <p:txBody>
          <a:bodyPr>
            <a:normAutofit fontScale="90000"/>
          </a:bodyPr>
          <a:lstStyle/>
          <a:p>
            <a:r>
              <a:rPr lang="en-AU" sz="4000" dirty="0" smtClean="0">
                <a:solidFill>
                  <a:srgbClr val="0070C0"/>
                </a:solidFill>
              </a:rPr>
              <a:t>Environmental</a:t>
            </a:r>
            <a:br>
              <a:rPr lang="en-AU" sz="4000" dirty="0" smtClean="0">
                <a:solidFill>
                  <a:srgbClr val="0070C0"/>
                </a:solidFill>
              </a:rPr>
            </a:br>
            <a:r>
              <a:rPr lang="en-AU" sz="4000" dirty="0" smtClean="0">
                <a:solidFill>
                  <a:srgbClr val="0070C0"/>
                </a:solidFill>
              </a:rPr>
              <a:t>effects</a:t>
            </a:r>
            <a:endParaRPr lang="en-AU" sz="4000" dirty="0">
              <a:solidFill>
                <a:srgbClr val="0070C0"/>
              </a:solidFill>
            </a:endParaRPr>
          </a:p>
        </p:txBody>
      </p:sp>
      <p:sp>
        <p:nvSpPr>
          <p:cNvPr id="3" name="Content Placeholder 2"/>
          <p:cNvSpPr>
            <a:spLocks noGrp="1"/>
          </p:cNvSpPr>
          <p:nvPr>
            <p:ph idx="1"/>
          </p:nvPr>
        </p:nvSpPr>
        <p:spPr>
          <a:xfrm>
            <a:off x="304800" y="764704"/>
            <a:ext cx="5491336" cy="5472608"/>
          </a:xfrm>
        </p:spPr>
        <p:txBody>
          <a:bodyPr>
            <a:normAutofit/>
          </a:bodyPr>
          <a:lstStyle/>
          <a:p>
            <a:pPr>
              <a:buNone/>
            </a:pPr>
            <a:r>
              <a:rPr lang="en-AU" sz="2400" dirty="0" smtClean="0"/>
              <a:t>Timber is</a:t>
            </a:r>
          </a:p>
          <a:p>
            <a:r>
              <a:rPr lang="en-AU" sz="2400" b="1" dirty="0" smtClean="0"/>
              <a:t>A store of carbon </a:t>
            </a:r>
            <a:r>
              <a:rPr lang="en-AU" sz="2400" dirty="0" smtClean="0"/>
              <a:t>- </a:t>
            </a:r>
            <a:r>
              <a:rPr lang="en-AU" sz="2400" dirty="0" smtClean="0"/>
              <a:t>Timber is made from carbon drawn from the atmosphere. This carbon would otherwise be adding to the greenhouse effect. Using timber in buildings stores the carbon for as long as the building stands or the timber is used.</a:t>
            </a:r>
            <a:endParaRPr lang="en-AU" sz="2400" dirty="0" smtClean="0"/>
          </a:p>
          <a:p>
            <a:r>
              <a:rPr lang="en-AU" sz="2400" b="1" dirty="0" smtClean="0"/>
              <a:t>A very good insulator </a:t>
            </a:r>
            <a:r>
              <a:rPr lang="en-AU" sz="2400" dirty="0" smtClean="0"/>
              <a:t>- </a:t>
            </a:r>
            <a:r>
              <a:rPr lang="en-AU" sz="2400" dirty="0" smtClean="0"/>
              <a:t>In reducing the amount of energy used to heat and operate a building, insulation is very important. Timber is a natural insulator and can reduce energy needs especially when it is used in windows, doors and floors.</a:t>
            </a:r>
            <a:endParaRPr lang="en-AU" sz="2400" dirty="0" smtClean="0"/>
          </a:p>
        </p:txBody>
      </p:sp>
      <p:sp>
        <p:nvSpPr>
          <p:cNvPr id="4" name="Text Placeholder 3"/>
          <p:cNvSpPr>
            <a:spLocks noGrp="1"/>
          </p:cNvSpPr>
          <p:nvPr>
            <p:ph type="body" sz="half" idx="2"/>
          </p:nvPr>
        </p:nvSpPr>
        <p:spPr>
          <a:xfrm>
            <a:off x="5486400" y="3552372"/>
            <a:ext cx="2830016" cy="1629228"/>
          </a:xfrm>
        </p:spPr>
        <p:txBody>
          <a:bodyPr/>
          <a:lstStyle/>
          <a:p>
            <a:r>
              <a:rPr lang="en-AU" dirty="0" smtClean="0">
                <a:latin typeface="Times New Roman"/>
                <a:ea typeface="Times New Roman"/>
              </a:rPr>
              <a:t>Effects </a:t>
            </a:r>
            <a:r>
              <a:rPr lang="en-AU" dirty="0">
                <a:latin typeface="Times New Roman"/>
                <a:ea typeface="Times New Roman"/>
              </a:rPr>
              <a:t>of the timber industry on </a:t>
            </a:r>
            <a:r>
              <a:rPr lang="en-AU" dirty="0" smtClean="0">
                <a:latin typeface="Times New Roman"/>
                <a:ea typeface="Times New Roman"/>
              </a:rPr>
              <a:t>the Environment</a:t>
            </a:r>
            <a:endParaRPr lang="en-AU" dirty="0"/>
          </a:p>
        </p:txBody>
      </p:sp>
    </p:spTree>
    <p:extLst>
      <p:ext uri="{BB962C8B-B14F-4D97-AF65-F5344CB8AC3E}">
        <p14:creationId xmlns:p14="http://schemas.microsoft.com/office/powerpoint/2010/main" xmlns="" val="2487534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3134816" cy="1874837"/>
          </a:xfrm>
        </p:spPr>
        <p:txBody>
          <a:bodyPr>
            <a:normAutofit fontScale="90000"/>
          </a:bodyPr>
          <a:lstStyle/>
          <a:p>
            <a:r>
              <a:rPr lang="en-AU" sz="4000" dirty="0" smtClean="0">
                <a:solidFill>
                  <a:srgbClr val="0070C0"/>
                </a:solidFill>
              </a:rPr>
              <a:t>Environmental</a:t>
            </a:r>
            <a:br>
              <a:rPr lang="en-AU" sz="4000" dirty="0" smtClean="0">
                <a:solidFill>
                  <a:srgbClr val="0070C0"/>
                </a:solidFill>
              </a:rPr>
            </a:br>
            <a:r>
              <a:rPr lang="en-AU" sz="4000" dirty="0" smtClean="0">
                <a:solidFill>
                  <a:srgbClr val="0070C0"/>
                </a:solidFill>
              </a:rPr>
              <a:t>effects</a:t>
            </a:r>
            <a:endParaRPr lang="en-AU" sz="4000" dirty="0">
              <a:solidFill>
                <a:srgbClr val="0070C0"/>
              </a:solidFill>
            </a:endParaRPr>
          </a:p>
        </p:txBody>
      </p:sp>
      <p:sp>
        <p:nvSpPr>
          <p:cNvPr id="3" name="Content Placeholder 2"/>
          <p:cNvSpPr>
            <a:spLocks noGrp="1"/>
          </p:cNvSpPr>
          <p:nvPr>
            <p:ph idx="1"/>
          </p:nvPr>
        </p:nvSpPr>
        <p:spPr>
          <a:xfrm>
            <a:off x="304800" y="764704"/>
            <a:ext cx="5491336" cy="5472608"/>
          </a:xfrm>
        </p:spPr>
        <p:txBody>
          <a:bodyPr>
            <a:normAutofit/>
          </a:bodyPr>
          <a:lstStyle/>
          <a:p>
            <a:pPr>
              <a:buNone/>
            </a:pPr>
            <a:r>
              <a:rPr lang="en-AU" sz="2400" dirty="0" smtClean="0"/>
              <a:t>Timber is</a:t>
            </a:r>
          </a:p>
          <a:p>
            <a:r>
              <a:rPr lang="en-AU" sz="2400" b="1" dirty="0" smtClean="0"/>
              <a:t>Readily available </a:t>
            </a:r>
            <a:r>
              <a:rPr lang="en-AU" sz="2400" dirty="0" smtClean="0"/>
              <a:t>- </a:t>
            </a:r>
            <a:r>
              <a:rPr lang="en-AU" sz="2400" dirty="0" smtClean="0"/>
              <a:t>Timber is milled all over Australia and is often used close to where it is produced. This promotes local economies and reduces the energy needed to transport materials long distances.</a:t>
            </a:r>
            <a:endParaRPr lang="en-AU" sz="2400" dirty="0" smtClean="0"/>
          </a:p>
          <a:p>
            <a:r>
              <a:rPr lang="en-AU" sz="2400" b="1" dirty="0" smtClean="0"/>
              <a:t>Easy to work with </a:t>
            </a:r>
            <a:r>
              <a:rPr lang="en-AU" sz="2400" dirty="0" smtClean="0"/>
              <a:t>- </a:t>
            </a:r>
            <a:r>
              <a:rPr lang="en-AU" sz="2400" dirty="0" smtClean="0"/>
              <a:t>Timber is versatile and can be used in a wide variety of ways. Being light, it is easy to install and can be worked with simple equipment. This reduces the energy needed for construction.</a:t>
            </a:r>
            <a:endParaRPr lang="en-AU" sz="2400" dirty="0" smtClean="0"/>
          </a:p>
        </p:txBody>
      </p:sp>
      <p:sp>
        <p:nvSpPr>
          <p:cNvPr id="4" name="Text Placeholder 3"/>
          <p:cNvSpPr>
            <a:spLocks noGrp="1"/>
          </p:cNvSpPr>
          <p:nvPr>
            <p:ph type="body" sz="half" idx="2"/>
          </p:nvPr>
        </p:nvSpPr>
        <p:spPr>
          <a:xfrm>
            <a:off x="5486400" y="3552372"/>
            <a:ext cx="2830016" cy="1629228"/>
          </a:xfrm>
        </p:spPr>
        <p:txBody>
          <a:bodyPr/>
          <a:lstStyle/>
          <a:p>
            <a:r>
              <a:rPr lang="en-AU" dirty="0" smtClean="0">
                <a:latin typeface="Times New Roman"/>
                <a:ea typeface="Times New Roman"/>
              </a:rPr>
              <a:t>Effects </a:t>
            </a:r>
            <a:r>
              <a:rPr lang="en-AU" dirty="0">
                <a:latin typeface="Times New Roman"/>
                <a:ea typeface="Times New Roman"/>
              </a:rPr>
              <a:t>of the timber industry on </a:t>
            </a:r>
            <a:r>
              <a:rPr lang="en-AU" dirty="0" smtClean="0">
                <a:latin typeface="Times New Roman"/>
                <a:ea typeface="Times New Roman"/>
              </a:rPr>
              <a:t>the Environment</a:t>
            </a:r>
            <a:endParaRPr lang="en-AU" dirty="0"/>
          </a:p>
        </p:txBody>
      </p:sp>
    </p:spTree>
    <p:extLst>
      <p:ext uri="{BB962C8B-B14F-4D97-AF65-F5344CB8AC3E}">
        <p14:creationId xmlns:p14="http://schemas.microsoft.com/office/powerpoint/2010/main" xmlns="" val="2487534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3134816" cy="1874837"/>
          </a:xfrm>
        </p:spPr>
        <p:txBody>
          <a:bodyPr>
            <a:normAutofit fontScale="90000"/>
          </a:bodyPr>
          <a:lstStyle/>
          <a:p>
            <a:r>
              <a:rPr lang="en-AU" sz="4000" dirty="0" smtClean="0">
                <a:solidFill>
                  <a:srgbClr val="0070C0"/>
                </a:solidFill>
              </a:rPr>
              <a:t>Environmental</a:t>
            </a:r>
            <a:br>
              <a:rPr lang="en-AU" sz="4000" dirty="0" smtClean="0">
                <a:solidFill>
                  <a:srgbClr val="0070C0"/>
                </a:solidFill>
              </a:rPr>
            </a:br>
            <a:r>
              <a:rPr lang="en-AU" sz="4000" dirty="0" smtClean="0">
                <a:solidFill>
                  <a:srgbClr val="0070C0"/>
                </a:solidFill>
              </a:rPr>
              <a:t>effects</a:t>
            </a:r>
            <a:endParaRPr lang="en-AU" sz="4000" dirty="0">
              <a:solidFill>
                <a:srgbClr val="0070C0"/>
              </a:solidFill>
            </a:endParaRPr>
          </a:p>
        </p:txBody>
      </p:sp>
      <p:sp>
        <p:nvSpPr>
          <p:cNvPr id="3" name="Content Placeholder 2"/>
          <p:cNvSpPr>
            <a:spLocks noGrp="1"/>
          </p:cNvSpPr>
          <p:nvPr>
            <p:ph idx="1"/>
          </p:nvPr>
        </p:nvSpPr>
        <p:spPr>
          <a:xfrm>
            <a:off x="304800" y="764704"/>
            <a:ext cx="5491336" cy="5472608"/>
          </a:xfrm>
        </p:spPr>
        <p:txBody>
          <a:bodyPr anchor="t">
            <a:normAutofit/>
          </a:bodyPr>
          <a:lstStyle/>
          <a:p>
            <a:pPr marL="502920" indent="-457200">
              <a:buFont typeface="+mj-lt"/>
              <a:buAutoNum type="arabicPeriod"/>
            </a:pPr>
            <a:r>
              <a:rPr lang="en-AU" sz="2400" b="1" dirty="0" smtClean="0"/>
              <a:t>What is this graph saying?</a:t>
            </a:r>
          </a:p>
          <a:p>
            <a:pPr marL="502920" indent="-457200">
              <a:buFont typeface="+mj-lt"/>
              <a:buAutoNum type="arabicPeriod"/>
            </a:pPr>
            <a:r>
              <a:rPr lang="en-AU" sz="2400" b="1" dirty="0" smtClean="0"/>
              <a:t>Is it responsible to have a </a:t>
            </a:r>
            <a:r>
              <a:rPr lang="en-AU" sz="2400" b="1" dirty="0" err="1" smtClean="0"/>
              <a:t>colorbond</a:t>
            </a:r>
            <a:r>
              <a:rPr lang="en-AU" sz="2400" b="1" dirty="0" smtClean="0"/>
              <a:t> fence instead of a timber fence?</a:t>
            </a:r>
          </a:p>
          <a:p>
            <a:pPr marL="502920" indent="-457200">
              <a:buFont typeface="+mj-lt"/>
              <a:buAutoNum type="arabicPeriod"/>
            </a:pPr>
            <a:r>
              <a:rPr lang="en-AU" sz="2400" b="1" dirty="0" smtClean="0"/>
              <a:t>Is it responsible to make aircraft out of timber?</a:t>
            </a:r>
            <a:endParaRPr lang="en-AU" sz="2400" b="1" dirty="0" smtClean="0"/>
          </a:p>
        </p:txBody>
      </p:sp>
      <p:sp>
        <p:nvSpPr>
          <p:cNvPr id="4" name="Text Placeholder 3"/>
          <p:cNvSpPr>
            <a:spLocks noGrp="1"/>
          </p:cNvSpPr>
          <p:nvPr>
            <p:ph type="body" sz="half" idx="2"/>
          </p:nvPr>
        </p:nvSpPr>
        <p:spPr>
          <a:xfrm>
            <a:off x="5486400" y="3552372"/>
            <a:ext cx="2830016" cy="1629228"/>
          </a:xfrm>
        </p:spPr>
        <p:txBody>
          <a:bodyPr/>
          <a:lstStyle/>
          <a:p>
            <a:r>
              <a:rPr lang="en-AU" dirty="0" smtClean="0">
                <a:latin typeface="Times New Roman"/>
                <a:ea typeface="Times New Roman"/>
              </a:rPr>
              <a:t>Effects </a:t>
            </a:r>
            <a:r>
              <a:rPr lang="en-AU" dirty="0">
                <a:latin typeface="Times New Roman"/>
                <a:ea typeface="Times New Roman"/>
              </a:rPr>
              <a:t>of the timber industry on </a:t>
            </a:r>
            <a:r>
              <a:rPr lang="en-AU" dirty="0" smtClean="0">
                <a:latin typeface="Times New Roman"/>
                <a:ea typeface="Times New Roman"/>
              </a:rPr>
              <a:t>the Environment</a:t>
            </a:r>
            <a:endParaRPr lang="en-AU" dirty="0"/>
          </a:p>
        </p:txBody>
      </p:sp>
      <p:pic>
        <p:nvPicPr>
          <p:cNvPr id="5" name="Picture 4" descr="energy_consumed.jpg"/>
          <p:cNvPicPr>
            <a:picLocks noChangeAspect="1"/>
          </p:cNvPicPr>
          <p:nvPr/>
        </p:nvPicPr>
        <p:blipFill>
          <a:blip r:embed="rId2" cstate="print"/>
          <a:stretch>
            <a:fillRect/>
          </a:stretch>
        </p:blipFill>
        <p:spPr>
          <a:xfrm>
            <a:off x="107504" y="3787920"/>
            <a:ext cx="6480720" cy="2947396"/>
          </a:xfrm>
          <a:prstGeom prst="rect">
            <a:avLst/>
          </a:prstGeom>
        </p:spPr>
      </p:pic>
    </p:spTree>
    <p:extLst>
      <p:ext uri="{BB962C8B-B14F-4D97-AF65-F5344CB8AC3E}">
        <p14:creationId xmlns:p14="http://schemas.microsoft.com/office/powerpoint/2010/main" xmlns="" val="2487534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853</TotalTime>
  <Words>462</Words>
  <Application>Microsoft Office PowerPoint</Application>
  <PresentationFormat>On-screen Show (4:3)</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Composite</vt:lpstr>
      <vt:lpstr>Industrial Technology Timber Stage 5</vt:lpstr>
      <vt:lpstr>Slide 2</vt:lpstr>
      <vt:lpstr>Renewable Resources</vt:lpstr>
      <vt:lpstr>Environmental effects</vt:lpstr>
      <vt:lpstr>Environmental effects</vt:lpstr>
      <vt:lpstr>Environmental effects</vt:lpstr>
      <vt:lpstr>Environmental effects</vt:lpstr>
      <vt:lpstr>Environmental effects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dc:title>
  <dc:creator>mreed</dc:creator>
  <cp:lastModifiedBy>Mark</cp:lastModifiedBy>
  <cp:revision>27</cp:revision>
  <dcterms:created xsi:type="dcterms:W3CDTF">2013-01-30T21:37:27Z</dcterms:created>
  <dcterms:modified xsi:type="dcterms:W3CDTF">2015-10-20T00:07:38Z</dcterms:modified>
</cp:coreProperties>
</file>