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99300" cy="1022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A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1600" dirty="0" smtClean="0"/>
              <a:t>General Wood - Core Module 1</a:t>
            </a:r>
          </a:p>
          <a:p>
            <a:r>
              <a:rPr lang="en-AU" sz="1600" dirty="0" smtClean="0"/>
              <a:t>Design</a:t>
            </a:r>
            <a:endParaRPr lang="en-AU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447800"/>
            <a:ext cx="5213176" cy="2133600"/>
          </a:xfrm>
        </p:spPr>
        <p:txBody>
          <a:bodyPr anchor="ctr">
            <a:normAutofit/>
          </a:bodyPr>
          <a:lstStyle/>
          <a:p>
            <a:r>
              <a:rPr lang="en-AU" sz="4000" dirty="0" smtClean="0"/>
              <a:t>Industrial Technology</a:t>
            </a:r>
            <a:br>
              <a:rPr lang="en-AU" sz="4000" dirty="0" smtClean="0"/>
            </a:br>
            <a:r>
              <a:rPr lang="en-AU" sz="4000" dirty="0" smtClean="0"/>
              <a:t>Timber</a:t>
            </a:r>
            <a:br>
              <a:rPr lang="en-AU" sz="4000" dirty="0" smtClean="0"/>
            </a:br>
            <a:r>
              <a:rPr lang="en-AU" sz="4000" dirty="0" smtClean="0"/>
              <a:t>Stage 5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xmlns="" val="314149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54546679"/>
              </p:ext>
            </p:extLst>
          </p:nvPr>
        </p:nvGraphicFramePr>
        <p:xfrm>
          <a:off x="323528" y="1700808"/>
          <a:ext cx="7435850" cy="25704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717925"/>
                <a:gridCol w="3717925"/>
              </a:tblGrid>
              <a:tr h="752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AU" sz="18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Students learn about: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A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Design</a:t>
                      </a:r>
                      <a:endParaRPr lang="en-AU" sz="18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u="none" strike="noStrike" kern="1200" baseline="0" dirty="0" smtClean="0"/>
                        <a:t>Students learn about: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i="1" dirty="0" smtClean="0">
                          <a:effectLst/>
                          <a:latin typeface="Times New Roman"/>
                          <a:ea typeface="Times New Roman"/>
                        </a:rPr>
                        <a:t>(refer to </a:t>
                      </a:r>
                      <a:r>
                        <a:rPr lang="en-AU" sz="1000" b="1" i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Outcomes </a:t>
                      </a:r>
                      <a:r>
                        <a:rPr lang="en-AU" sz="10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5.2.1, 5.5.1, 5.6.1 </a:t>
                      </a:r>
                      <a:r>
                        <a:rPr lang="en-AU" sz="1000" i="1" dirty="0" smtClean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endParaRPr lang="en-AU" sz="1800" u="none" strike="noStrike" kern="1200" baseline="0" dirty="0" smtClean="0"/>
                    </a:p>
                  </a:txBody>
                  <a:tcPr/>
                </a:tc>
              </a:tr>
              <a:tr h="1691451">
                <a:tc>
                  <a:txBody>
                    <a:bodyPr/>
                    <a:lstStyle/>
                    <a:p>
                      <a:pPr marL="226695" indent="-226695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AU" sz="1200" dirty="0">
                          <a:latin typeface="Times New Roman"/>
                          <a:ea typeface="Times New Roman"/>
                        </a:rPr>
                        <a:t>functional and aesthetic aspects of </a:t>
                      </a:r>
                      <a:r>
                        <a:rPr lang="en-AU" sz="1200" dirty="0" smtClean="0">
                          <a:latin typeface="Times New Roman"/>
                          <a:ea typeface="Times New Roman"/>
                        </a:rPr>
                        <a:t>design</a:t>
                      </a:r>
                    </a:p>
                    <a:p>
                      <a:pPr marL="226695" indent="-226695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28600" algn="l"/>
                        </a:tabLst>
                      </a:pPr>
                      <a:endParaRPr lang="en-AU" sz="1200" dirty="0" smtClean="0">
                        <a:latin typeface="Times New Roman"/>
                        <a:ea typeface="Times New Roman"/>
                      </a:endParaRPr>
                    </a:p>
                    <a:p>
                      <a:pPr marL="226695" indent="-226695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28600" algn="l"/>
                        </a:tabLst>
                      </a:pPr>
                      <a:endParaRPr lang="en-AU" sz="1200" dirty="0">
                        <a:latin typeface="Times New Roman"/>
                        <a:ea typeface="Times New Roman"/>
                      </a:endParaRPr>
                    </a:p>
                    <a:p>
                      <a:pPr marL="226695" indent="-226695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AU" sz="1200" dirty="0">
                          <a:latin typeface="Times New Roman"/>
                          <a:ea typeface="Times New Roman"/>
                        </a:rPr>
                        <a:t>design principles and </a:t>
                      </a:r>
                      <a:r>
                        <a:rPr lang="en-AU" sz="1200" dirty="0" smtClean="0">
                          <a:latin typeface="Times New Roman"/>
                          <a:ea typeface="Times New Roman"/>
                        </a:rPr>
                        <a:t>processes</a:t>
                      </a:r>
                    </a:p>
                    <a:p>
                      <a:pPr marL="226695" indent="-226695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28600" algn="l"/>
                        </a:tabLst>
                      </a:pPr>
                      <a:endParaRPr lang="en-AU" sz="1200" dirty="0" smtClean="0">
                        <a:latin typeface="Times New Roman"/>
                        <a:ea typeface="Times New Roman"/>
                      </a:endParaRPr>
                    </a:p>
                    <a:p>
                      <a:pPr marL="226695" indent="-226695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28600" algn="l"/>
                        </a:tabLst>
                      </a:pPr>
                      <a:endParaRPr lang="en-AU" sz="1200" dirty="0" smtClean="0">
                        <a:latin typeface="Times New Roman"/>
                        <a:ea typeface="Times New Roman"/>
                      </a:endParaRPr>
                    </a:p>
                    <a:p>
                      <a:pPr marL="226695" indent="-226695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28600" algn="l"/>
                        </a:tabLst>
                      </a:pPr>
                      <a:endParaRPr lang="en-AU" sz="1200" dirty="0">
                        <a:latin typeface="Times New Roman"/>
                        <a:ea typeface="Times New Roman"/>
                      </a:endParaRPr>
                    </a:p>
                    <a:p>
                      <a:pPr marL="226695" indent="-226695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AU" sz="1200" dirty="0">
                          <a:latin typeface="Times New Roman"/>
                          <a:ea typeface="Times New Roman"/>
                        </a:rPr>
                        <a:t>material lists</a:t>
                      </a:r>
                    </a:p>
                    <a:p>
                      <a:pPr marL="226695" indent="-226695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AU" sz="1200" dirty="0">
                          <a:latin typeface="Times New Roman"/>
                          <a:ea typeface="Times New Roman"/>
                        </a:rPr>
                        <a:t>project costing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6695" indent="-226695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AU" sz="1200" dirty="0">
                          <a:latin typeface="Times New Roman"/>
                          <a:ea typeface="Times New Roman"/>
                        </a:rPr>
                        <a:t>identify the functional and aesthetic aspects of design in timber, including grain direction, grain length and the type of timber</a:t>
                      </a:r>
                    </a:p>
                    <a:p>
                      <a:pPr marL="226695" indent="-226695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AU" sz="1200" dirty="0">
                          <a:latin typeface="Times New Roman"/>
                          <a:ea typeface="Times New Roman"/>
                        </a:rPr>
                        <a:t>apply principles of design in the modification of projects</a:t>
                      </a:r>
                    </a:p>
                    <a:p>
                      <a:pPr marL="226695" indent="-226695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AU" sz="1200" dirty="0">
                          <a:latin typeface="Times New Roman"/>
                          <a:ea typeface="Times New Roman"/>
                        </a:rPr>
                        <a:t>evaluate work practices and practical projects in terms of quality </a:t>
                      </a:r>
                    </a:p>
                    <a:p>
                      <a:pPr marL="226695" indent="-226695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AU" sz="1200" dirty="0">
                          <a:latin typeface="Times New Roman"/>
                          <a:ea typeface="Times New Roman"/>
                        </a:rPr>
                        <a:t>read and interpret material lists </a:t>
                      </a:r>
                    </a:p>
                    <a:p>
                      <a:pPr marL="226695" indent="-226695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AU" sz="1200" dirty="0">
                          <a:latin typeface="Times New Roman"/>
                          <a:ea typeface="Times New Roman"/>
                        </a:rPr>
                        <a:t>estimate quantities of materials to be used in practical projects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1724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pPr lvl="0"/>
            <a:r>
              <a:rPr lang="en-AU" sz="4000" dirty="0" smtClean="0">
                <a:solidFill>
                  <a:srgbClr val="0070C0"/>
                </a:solidFill>
              </a:rPr>
              <a:t>Function and Aesthetics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8144" y="3552372"/>
            <a:ext cx="2448272" cy="1629228"/>
          </a:xfrm>
        </p:spPr>
        <p:txBody>
          <a:bodyPr/>
          <a:lstStyle/>
          <a:p>
            <a:pPr lvl="0" fontAlgn="base"/>
            <a:r>
              <a:rPr lang="en-AU" dirty="0" smtClean="0"/>
              <a:t>Grain direction, Grain length and type of timber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44232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 fontScale="90000"/>
          </a:bodyPr>
          <a:lstStyle/>
          <a:p>
            <a:pPr lvl="0"/>
            <a:r>
              <a:rPr lang="en-AU" sz="4000" dirty="0" smtClean="0">
                <a:solidFill>
                  <a:srgbClr val="0070C0"/>
                </a:solidFill>
              </a:rPr>
              <a:t>Design </a:t>
            </a:r>
            <a:r>
              <a:rPr lang="en-AU" sz="4000" dirty="0">
                <a:solidFill>
                  <a:srgbClr val="0070C0"/>
                </a:solidFill>
              </a:rPr>
              <a:t>P</a:t>
            </a:r>
            <a:r>
              <a:rPr lang="en-AU" sz="4000" dirty="0" smtClean="0">
                <a:solidFill>
                  <a:srgbClr val="0070C0"/>
                </a:solidFill>
              </a:rPr>
              <a:t>rinciples </a:t>
            </a:r>
            <a:r>
              <a:rPr lang="en-AU" sz="4000" dirty="0">
                <a:solidFill>
                  <a:srgbClr val="0070C0"/>
                </a:solidFill>
              </a:rPr>
              <a:t>and </a:t>
            </a:r>
            <a:r>
              <a:rPr lang="en-AU" sz="4000" dirty="0" smtClean="0">
                <a:solidFill>
                  <a:srgbClr val="0070C0"/>
                </a:solidFill>
              </a:rPr>
              <a:t>Processes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8144" y="3552372"/>
            <a:ext cx="2448272" cy="1629228"/>
          </a:xfrm>
        </p:spPr>
        <p:txBody>
          <a:bodyPr/>
          <a:lstStyle/>
          <a:p>
            <a:pPr lvl="0" fontAlgn="base"/>
            <a:r>
              <a:rPr lang="en-AU" dirty="0" smtClean="0"/>
              <a:t>Modification </a:t>
            </a:r>
            <a:r>
              <a:rPr lang="en-AU" dirty="0"/>
              <a:t>of </a:t>
            </a:r>
            <a:r>
              <a:rPr lang="en-AU" dirty="0" smtClean="0"/>
              <a:t>projects</a:t>
            </a:r>
          </a:p>
          <a:p>
            <a:pPr lvl="0" fontAlgn="base"/>
            <a:r>
              <a:rPr lang="en-AU" dirty="0" smtClean="0"/>
              <a:t>Quality: Work practices</a:t>
            </a:r>
          </a:p>
          <a:p>
            <a:pPr lvl="0" fontAlgn="base"/>
            <a:r>
              <a:rPr lang="en-AU" dirty="0" smtClean="0"/>
              <a:t>Quality: Practical project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43423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pPr lvl="0"/>
            <a:r>
              <a:rPr lang="en-AU" sz="4000" dirty="0" smtClean="0">
                <a:solidFill>
                  <a:srgbClr val="0070C0"/>
                </a:solidFill>
              </a:rPr>
              <a:t>Material Lists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8144" y="3552372"/>
            <a:ext cx="2448272" cy="1629228"/>
          </a:xfrm>
        </p:spPr>
        <p:txBody>
          <a:bodyPr/>
          <a:lstStyle/>
          <a:p>
            <a:pPr lvl="0" fontAlgn="base"/>
            <a:r>
              <a:rPr lang="en-AU" dirty="0" smtClean="0"/>
              <a:t>Read and interpret Material Lists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43423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Autofit/>
          </a:bodyPr>
          <a:lstStyle/>
          <a:p>
            <a:pPr lvl="0"/>
            <a:r>
              <a:rPr lang="en-AU" sz="3600" dirty="0">
                <a:solidFill>
                  <a:srgbClr val="0070C0"/>
                </a:solidFill>
              </a:rPr>
              <a:t>P</a:t>
            </a:r>
            <a:r>
              <a:rPr lang="en-AU" sz="3600" dirty="0" smtClean="0">
                <a:solidFill>
                  <a:srgbClr val="0070C0"/>
                </a:solidFill>
              </a:rPr>
              <a:t>roject </a:t>
            </a:r>
            <a:r>
              <a:rPr lang="en-AU" sz="3600" dirty="0" smtClean="0">
                <a:solidFill>
                  <a:srgbClr val="0070C0"/>
                </a:solidFill>
              </a:rPr>
              <a:t>Costing</a:t>
            </a:r>
            <a:endParaRPr lang="en-AU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8144" y="3552372"/>
            <a:ext cx="2448272" cy="1629228"/>
          </a:xfrm>
        </p:spPr>
        <p:txBody>
          <a:bodyPr/>
          <a:lstStyle/>
          <a:p>
            <a:pPr lvl="0" fontAlgn="base"/>
            <a:r>
              <a:rPr lang="en-AU" dirty="0" smtClean="0"/>
              <a:t>Estimate quantities of materials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1770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274</TotalTime>
  <Words>138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Composite</vt:lpstr>
      <vt:lpstr>Industrial Technology Timber Stage 5</vt:lpstr>
      <vt:lpstr>Slide 2</vt:lpstr>
      <vt:lpstr>Function and Aesthetics</vt:lpstr>
      <vt:lpstr>Design Principles and Processes</vt:lpstr>
      <vt:lpstr>Material Lists</vt:lpstr>
      <vt:lpstr>Project Costing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</dc:title>
  <dc:creator>mreed</dc:creator>
  <cp:lastModifiedBy>Mark</cp:lastModifiedBy>
  <cp:revision>22</cp:revision>
  <dcterms:created xsi:type="dcterms:W3CDTF">2013-01-30T21:37:27Z</dcterms:created>
  <dcterms:modified xsi:type="dcterms:W3CDTF">2013-05-02T02:29:05Z</dcterms:modified>
</cp:coreProperties>
</file>