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8" r:id="rId4"/>
    <p:sldId id="261" r:id="rId5"/>
    <p:sldId id="277" r:id="rId6"/>
    <p:sldId id="267" r:id="rId7"/>
    <p:sldId id="275" r:id="rId8"/>
    <p:sldId id="270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484D9"/>
    <a:srgbClr val="FF5050"/>
    <a:srgbClr val="01BCFF"/>
    <a:srgbClr val="9751C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251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7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5.jpeg"/><Relationship Id="rId5" Type="http://schemas.openxmlformats.org/officeDocument/2006/relationships/image" Target="../media/image15.jpeg"/><Relationship Id="rId10" Type="http://schemas.openxmlformats.org/officeDocument/2006/relationships/image" Target="../media/image24.png"/><Relationship Id="rId4" Type="http://schemas.openxmlformats.org/officeDocument/2006/relationships/image" Target="../media/image14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55576" y="6031120"/>
            <a:ext cx="11835434" cy="452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Management and Communication – Literacy</a:t>
            </a:r>
            <a:endParaRPr lang="en-AU" dirty="0"/>
          </a:p>
        </p:txBody>
      </p:sp>
      <p:sp>
        <p:nvSpPr>
          <p:cNvPr id="4" name="AutoShape 6" descr="http://designlike.com/wp-content/uploads/2014/01/Wood-sty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2" name="Group 11"/>
          <p:cNvGrpSpPr/>
          <p:nvPr/>
        </p:nvGrpSpPr>
        <p:grpSpPr>
          <a:xfrm>
            <a:off x="460375" y="3978156"/>
            <a:ext cx="11262716" cy="1352415"/>
            <a:chOff x="277995" y="4103947"/>
            <a:chExt cx="11262716" cy="1352415"/>
          </a:xfrm>
        </p:grpSpPr>
        <p:pic>
          <p:nvPicPr>
            <p:cNvPr id="8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95" y="4103947"/>
              <a:ext cx="1358323" cy="1350173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995" y="4106189"/>
              <a:ext cx="1771880" cy="1350173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002" y="4106189"/>
              <a:ext cx="2010741" cy="135017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132" y="4104180"/>
              <a:ext cx="2361889" cy="135218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932" y="4104169"/>
              <a:ext cx="1125565" cy="135208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9286035" y="4103947"/>
              <a:ext cx="2254676" cy="135208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Design,</a:t>
            </a:r>
            <a:r>
              <a:rPr lang="en-AU" dirty="0" smtClean="0"/>
              <a:t> 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</a:t>
            </a:r>
            <a:r>
              <a:rPr lang="en-AU" b="1" dirty="0" smtClean="0">
                <a:solidFill>
                  <a:schemeClr val="bg2">
                    <a:lumMod val="90000"/>
                  </a:schemeClr>
                </a:solidFill>
              </a:rPr>
              <a:t>ed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Management and communication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  <a:endParaRPr lang="en-A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Industry terminology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ritten </a:t>
            </a:r>
            <a:r>
              <a:rPr lang="en-US" dirty="0"/>
              <a:t>reports using appropriate text types </a:t>
            </a:r>
          </a:p>
          <a:p>
            <a:pPr marL="0" indent="0">
              <a:buNone/>
            </a:pPr>
            <a:r>
              <a:rPr lang="en-AU" dirty="0"/>
              <a:t>M</a:t>
            </a:r>
            <a:r>
              <a:rPr lang="en-AU" dirty="0" smtClean="0"/>
              <a:t>aterial/component </a:t>
            </a:r>
            <a:r>
              <a:rPr lang="en-AU" dirty="0"/>
              <a:t>list </a:t>
            </a:r>
          </a:p>
          <a:p>
            <a:pPr marL="0" indent="0">
              <a:buNone/>
            </a:pPr>
            <a:r>
              <a:rPr lang="en-AU" dirty="0"/>
              <a:t>M</a:t>
            </a:r>
            <a:r>
              <a:rPr lang="en-AU" dirty="0" smtClean="0"/>
              <a:t>anagement </a:t>
            </a:r>
            <a:r>
              <a:rPr lang="en-AU" dirty="0"/>
              <a:t>folio </a:t>
            </a:r>
          </a:p>
          <a:p>
            <a:pPr marL="0" indent="0">
              <a:buNone/>
            </a:pPr>
            <a:r>
              <a:rPr lang="en-AU" dirty="0" smtClean="0"/>
              <a:t>ICT 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18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Industry terminology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 the terms from the focus </a:t>
            </a:r>
            <a:r>
              <a:rPr lang="en-AU" dirty="0" smtClean="0"/>
              <a:t>area </a:t>
            </a:r>
            <a:r>
              <a:rPr lang="en-AU" dirty="0" smtClean="0"/>
              <a:t>which is furniture industry.</a:t>
            </a:r>
          </a:p>
          <a:p>
            <a:r>
              <a:rPr lang="en-AU" dirty="0" smtClean="0"/>
              <a:t>Literacy refers to the skills of reading and writing.</a:t>
            </a:r>
          </a:p>
          <a:p>
            <a:r>
              <a:rPr lang="en-AU" dirty="0" smtClean="0"/>
              <a:t>You must demonstrate literacy skills in the development of your portfolio.</a:t>
            </a:r>
          </a:p>
          <a:p>
            <a:r>
              <a:rPr lang="en-AU" dirty="0"/>
              <a:t>Y</a:t>
            </a:r>
            <a:r>
              <a:rPr lang="en-AU" dirty="0" smtClean="0"/>
              <a:t>ou  need to record all ideas with brief notes about features and problems you come across.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22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s://s-media-cache-ak0.pinimg.com/564x/64/e3/4c/64e34cc26e627114b48b64ee47a4974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8" b="9928"/>
          <a:stretch/>
        </p:blipFill>
        <p:spPr bwMode="auto">
          <a:xfrm>
            <a:off x="6198833" y="1661160"/>
            <a:ext cx="4703596" cy="3475042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Textbook Resources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For correct terminology use the provided textbooks we have at college</a:t>
            </a:r>
          </a:p>
          <a:p>
            <a:r>
              <a:rPr lang="en-AU" dirty="0" smtClean="0"/>
              <a:t>1. Collins complete woodworkers manual by</a:t>
            </a:r>
          </a:p>
          <a:p>
            <a:r>
              <a:rPr lang="en-AU" dirty="0" smtClean="0"/>
              <a:t>	Jackson and Day</a:t>
            </a:r>
          </a:p>
          <a:p>
            <a:r>
              <a:rPr lang="en-AU" dirty="0" smtClean="0"/>
              <a:t>2. Stage 6 Industrial Technology</a:t>
            </a:r>
          </a:p>
          <a:p>
            <a:r>
              <a:rPr lang="en-AU" dirty="0"/>
              <a:t>	</a:t>
            </a:r>
            <a:r>
              <a:rPr lang="en-AU" dirty="0" smtClean="0"/>
              <a:t>Rochford</a:t>
            </a:r>
          </a:p>
          <a:p>
            <a:r>
              <a:rPr lang="en-AU" dirty="0" smtClean="0"/>
              <a:t>3. Furnishing</a:t>
            </a:r>
          </a:p>
          <a:p>
            <a:r>
              <a:rPr lang="en-AU" dirty="0"/>
              <a:t>	</a:t>
            </a:r>
            <a:r>
              <a:rPr lang="en-AU" dirty="0" err="1" smtClean="0"/>
              <a:t>Schlyder</a:t>
            </a:r>
            <a:endParaRPr lang="en-AU" dirty="0" smtClean="0"/>
          </a:p>
          <a:p>
            <a:r>
              <a:rPr lang="en-AU" dirty="0" smtClean="0"/>
              <a:t>4. Woodworking Part Two</a:t>
            </a:r>
          </a:p>
          <a:p>
            <a:r>
              <a:rPr lang="en-AU" dirty="0"/>
              <a:t>	</a:t>
            </a:r>
            <a:r>
              <a:rPr lang="en-AU" dirty="0" smtClean="0"/>
              <a:t>Leadbeatter and </a:t>
            </a:r>
            <a:r>
              <a:rPr lang="en-AU" dirty="0" err="1" smtClean="0"/>
              <a:t>Leadbetter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22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://paperhaus.com/images/products/shrapnel-design-handmade-wood-screwpost-portfolio-cover-11x14-portrait-bamboo-13421_alt-detail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1859280"/>
            <a:ext cx="4498469" cy="2992460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reports using appropriate text types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Refers to the language and structure of the written document.</a:t>
            </a:r>
          </a:p>
          <a:p>
            <a:r>
              <a:rPr lang="en-AU" dirty="0" smtClean="0"/>
              <a:t>Keep a consistent theme throughout the portfolio.</a:t>
            </a:r>
          </a:p>
          <a:p>
            <a:r>
              <a:rPr lang="en-AU" dirty="0" smtClean="0"/>
              <a:t>Major, minor and sub headings need to be used, keep these consistent throughout the portfolio.</a:t>
            </a:r>
          </a:p>
          <a:p>
            <a:r>
              <a:rPr lang="en-AU" b="1" dirty="0" smtClean="0"/>
              <a:t>Major Heading</a:t>
            </a:r>
          </a:p>
          <a:p>
            <a:r>
              <a:rPr lang="en-AU" dirty="0" smtClean="0"/>
              <a:t>  </a:t>
            </a:r>
            <a:r>
              <a:rPr lang="en-AU" u="sng" dirty="0" smtClean="0"/>
              <a:t>Minor Heading</a:t>
            </a:r>
          </a:p>
          <a:p>
            <a:r>
              <a:rPr lang="en-AU" dirty="0" smtClean="0"/>
              <a:t>    </a:t>
            </a:r>
            <a:r>
              <a:rPr lang="en-AU" i="1" dirty="0" smtClean="0"/>
              <a:t>Sub heading</a:t>
            </a:r>
          </a:p>
          <a:p>
            <a:r>
              <a:rPr lang="en-AU" b="1" dirty="0"/>
              <a:t>Major Heading</a:t>
            </a:r>
          </a:p>
          <a:p>
            <a:r>
              <a:rPr lang="en-AU" dirty="0"/>
              <a:t>  </a:t>
            </a:r>
            <a:r>
              <a:rPr lang="en-AU" u="sng" dirty="0"/>
              <a:t>Minor Heading</a:t>
            </a:r>
          </a:p>
          <a:p>
            <a:r>
              <a:rPr lang="en-AU" dirty="0"/>
              <a:t>    </a:t>
            </a:r>
            <a:r>
              <a:rPr lang="en-AU" i="1" dirty="0"/>
              <a:t>Sub heading</a:t>
            </a:r>
          </a:p>
          <a:p>
            <a:endParaRPr lang="en-AU" i="1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82153" y="1062428"/>
            <a:ext cx="3603468" cy="353943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Major Heading</a:t>
            </a:r>
          </a:p>
          <a:p>
            <a:pPr algn="ctr"/>
            <a:r>
              <a:rPr lang="en-AU" sz="3200" dirty="0"/>
              <a:t>  </a:t>
            </a:r>
            <a:r>
              <a:rPr lang="en-AU" sz="3200" u="sng" dirty="0"/>
              <a:t>Minor Heading</a:t>
            </a:r>
          </a:p>
          <a:p>
            <a:pPr algn="ctr"/>
            <a:r>
              <a:rPr lang="en-AU" sz="3200" dirty="0"/>
              <a:t>    </a:t>
            </a:r>
            <a:r>
              <a:rPr lang="en-AU" sz="3200" i="1" dirty="0"/>
              <a:t>Sub </a:t>
            </a:r>
            <a:r>
              <a:rPr lang="en-AU" sz="3200" i="1" dirty="0" smtClean="0"/>
              <a:t>heading</a:t>
            </a:r>
          </a:p>
          <a:p>
            <a:pPr algn="ctr"/>
            <a:endParaRPr lang="en-AU" sz="3200" b="1" dirty="0" smtClean="0"/>
          </a:p>
          <a:p>
            <a:pPr algn="ctr"/>
            <a:r>
              <a:rPr lang="en-AU" sz="3200" b="1" dirty="0" smtClean="0"/>
              <a:t>Major </a:t>
            </a:r>
            <a:r>
              <a:rPr lang="en-AU" sz="3200" b="1" dirty="0"/>
              <a:t>Heading</a:t>
            </a:r>
          </a:p>
          <a:p>
            <a:pPr algn="ctr"/>
            <a:r>
              <a:rPr lang="en-AU" sz="3200" dirty="0"/>
              <a:t>  </a:t>
            </a:r>
            <a:r>
              <a:rPr lang="en-AU" sz="3200" u="sng" dirty="0"/>
              <a:t>Minor Heading</a:t>
            </a:r>
          </a:p>
          <a:p>
            <a:pPr algn="ctr"/>
            <a:r>
              <a:rPr lang="en-AU" sz="3200" dirty="0"/>
              <a:t>    </a:t>
            </a:r>
            <a:r>
              <a:rPr lang="en-AU" sz="3200" i="1" dirty="0"/>
              <a:t>Sub </a:t>
            </a:r>
            <a:r>
              <a:rPr lang="en-AU" sz="3200" i="1" dirty="0" smtClean="0"/>
              <a:t>heading</a:t>
            </a:r>
            <a:endParaRPr lang="en-AU" sz="32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17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Material/component list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The selection of materials.</a:t>
            </a:r>
          </a:p>
          <a:p>
            <a:r>
              <a:rPr lang="en-AU" dirty="0" smtClean="0"/>
              <a:t>The justification of materials.</a:t>
            </a:r>
          </a:p>
          <a:p>
            <a:r>
              <a:rPr lang="en-AU" dirty="0" smtClean="0"/>
              <a:t>Presentation of materials.</a:t>
            </a:r>
          </a:p>
          <a:p>
            <a:r>
              <a:rPr lang="en-AU" dirty="0" smtClean="0"/>
              <a:t>All displayed in a report or your portfolio.</a:t>
            </a:r>
          </a:p>
          <a:p>
            <a:r>
              <a:rPr lang="en-AU" dirty="0" smtClean="0"/>
              <a:t>Make sure you include evaluation.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22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www.hardwoodtimbersales.com/media/wysiwyg/homepage/machineprofile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385" r="2296" b="6461"/>
          <a:stretch/>
        </p:blipFill>
        <p:spPr bwMode="auto">
          <a:xfrm>
            <a:off x="5798056" y="1882140"/>
            <a:ext cx="5189794" cy="284226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Management folio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Have someone other than your teacher to keep you accountable to monitor the progress of your portfolio.</a:t>
            </a:r>
          </a:p>
          <a:p>
            <a:r>
              <a:rPr lang="en-AU" dirty="0" smtClean="0"/>
              <a:t>Keep your A3 diary on you all the time during practical lessons.</a:t>
            </a:r>
          </a:p>
          <a:p>
            <a:r>
              <a:rPr lang="en-AU" dirty="0"/>
              <a:t>W</a:t>
            </a:r>
            <a:r>
              <a:rPr lang="en-AU" dirty="0" smtClean="0"/>
              <a:t>hen you sketch or use pictures make sure you annotate them.</a:t>
            </a:r>
          </a:p>
          <a:p>
            <a:r>
              <a:rPr lang="en-AU" dirty="0" smtClean="0"/>
              <a:t>Keep a consistent theme throughout your portfolio for example… if you use a border for pictures keep that consistent through the whole document.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22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s-media-cache-ak0.pinimg.com/564x/d0/6f/18/d06f1815fe3be64276d9c96976b6dfd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48" y="1090295"/>
            <a:ext cx="5372100" cy="41814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ICT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Please refer to ICT PP from our design topic</a:t>
            </a:r>
          </a:p>
          <a:p>
            <a:r>
              <a:rPr lang="en-AU" dirty="0" smtClean="0"/>
              <a:t>Word processing covering these ICT’s:</a:t>
            </a:r>
            <a:endParaRPr lang="en-AU" dirty="0"/>
          </a:p>
          <a:p>
            <a:r>
              <a:rPr lang="en-AU" dirty="0"/>
              <a:t>Spreadsheets</a:t>
            </a:r>
          </a:p>
          <a:p>
            <a:r>
              <a:rPr lang="en-AU" dirty="0"/>
              <a:t>Data bases</a:t>
            </a:r>
          </a:p>
          <a:p>
            <a:r>
              <a:rPr lang="en-AU" dirty="0"/>
              <a:t>Presentation</a:t>
            </a:r>
          </a:p>
          <a:p>
            <a:r>
              <a:rPr lang="en-AU" dirty="0"/>
              <a:t>Page layout</a:t>
            </a:r>
          </a:p>
          <a:p>
            <a:r>
              <a:rPr lang="en-AU" dirty="0"/>
              <a:t>Computer-aided design (CAD)</a:t>
            </a:r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38125" y="6018201"/>
            <a:ext cx="7515225" cy="887170"/>
            <a:chOff x="460375" y="4443401"/>
            <a:chExt cx="7515225" cy="887170"/>
          </a:xfrm>
        </p:grpSpPr>
        <p:pic>
          <p:nvPicPr>
            <p:cNvPr id="22" name="Picture 2" descr="https://shechive.files.wordpress.com/2011/01/funky-furniture-0.jpg?quality=80&amp;strip=info&amp;w=5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443401"/>
              <a:ext cx="891046" cy="88569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trendhunterstatic.com/thumbs/stephan-siepermann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08" y="4444872"/>
              <a:ext cx="1162335" cy="885699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homesodesign.com/wp-content/uploads/2015/12/cool-furniture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38" y="4444872"/>
              <a:ext cx="1319025" cy="88569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timbertopdesigns.com.au/images/gallery/ttd-020_l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61" y="4443554"/>
              <a:ext cx="1549375" cy="887017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www.idea-awards.com.au/wp-content/uploads/2008/09/vecchio-2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45" y="4443547"/>
              <a:ext cx="738359" cy="8869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heartwood.com.au/images/home/swivel_drawe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/>
            <a:stretch/>
          </p:blipFill>
          <p:spPr bwMode="auto">
            <a:xfrm>
              <a:off x="6496556" y="4443401"/>
              <a:ext cx="1479044" cy="886954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870363" y="1257300"/>
            <a:ext cx="4782284" cy="1507322"/>
            <a:chOff x="5422688" y="1221438"/>
            <a:chExt cx="4782284" cy="1507322"/>
          </a:xfrm>
        </p:grpSpPr>
        <p:pic>
          <p:nvPicPr>
            <p:cNvPr id="29" name="Picture 28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688" y="1223978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789" y="1223978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132" y="1221438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121520" y="3441341"/>
            <a:ext cx="6224670" cy="1507972"/>
            <a:chOff x="5422688" y="3825240"/>
            <a:chExt cx="6224670" cy="1507972"/>
          </a:xfrm>
        </p:grpSpPr>
        <p:pic>
          <p:nvPicPr>
            <p:cNvPr id="32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68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56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72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331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Industry terminology </vt:lpstr>
      <vt:lpstr>Textbook Resources </vt:lpstr>
      <vt:lpstr>Written reports using appropriate text types  </vt:lpstr>
      <vt:lpstr>Material/component list  </vt:lpstr>
      <vt:lpstr> Management folio  </vt:lpstr>
      <vt:lpstr> ICT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149</cp:revision>
  <dcterms:created xsi:type="dcterms:W3CDTF">2016-01-20T10:43:16Z</dcterms:created>
  <dcterms:modified xsi:type="dcterms:W3CDTF">2016-08-22T22:57:18Z</dcterms:modified>
</cp:coreProperties>
</file>