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58" r:id="rId3"/>
    <p:sldId id="261" r:id="rId4"/>
    <p:sldId id="270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51CB"/>
    <a:srgbClr val="92D050"/>
    <a:srgbClr val="F484D9"/>
    <a:srgbClr val="FFFF66"/>
    <a:srgbClr val="FF5050"/>
    <a:srgbClr val="01B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0127" autoAdjust="0"/>
  </p:normalViewPr>
  <p:slideViewPr>
    <p:cSldViewPr snapToGrid="0">
      <p:cViewPr>
        <p:scale>
          <a:sx n="50" d="100"/>
          <a:sy n="50" d="100"/>
        </p:scale>
        <p:origin x="558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E1352-4969-4749-8C66-8A8ED282DC3A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C3761-A98D-4033-A9D5-37834A7A7C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887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C3761-A98D-4033-A9D5-37834A7A7CB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497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319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614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9449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449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279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964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2383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0726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752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246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33CB-0334-4DF4-88B6-0248184CF66D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312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933CB-0334-4DF4-88B6-0248184CF66D}" type="datetimeFigureOut">
              <a:rPr lang="en-AU" smtClean="0"/>
              <a:t>17/02/2016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28B9A-6919-47E6-ABA4-81703F265C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953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thactech.weebly.com" TargetMode="External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.png"/><Relationship Id="rId7" Type="http://schemas.openxmlformats.org/officeDocument/2006/relationships/image" Target="../media/image1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.png"/><Relationship Id="rId7" Type="http://schemas.openxmlformats.org/officeDocument/2006/relationships/image" Target="../media/image1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.png"/><Relationship Id="rId7" Type="http://schemas.openxmlformats.org/officeDocument/2006/relationships/image" Target="../media/image1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.png"/><Relationship Id="rId7" Type="http://schemas.openxmlformats.org/officeDocument/2006/relationships/image" Target="../media/image1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.png"/><Relationship Id="rId7" Type="http://schemas.openxmlformats.org/officeDocument/2006/relationships/image" Target="../media/image1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716" y="890008"/>
            <a:ext cx="11212642" cy="2387600"/>
          </a:xfrm>
        </p:spPr>
        <p:txBody>
          <a:bodyPr/>
          <a:lstStyle/>
          <a:p>
            <a:r>
              <a:rPr lang="en-AU" dirty="0" smtClean="0"/>
              <a:t>Industrial Technology</a:t>
            </a:r>
            <a:endParaRPr lang="en-AU" dirty="0"/>
          </a:p>
        </p:txBody>
      </p:sp>
      <p:pic>
        <p:nvPicPr>
          <p:cNvPr id="1026" name="Picture 2" descr="thomas-hassall-anglican-colle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359" y="656221"/>
            <a:ext cx="1380344" cy="142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Subtitle 2"/>
          <p:cNvSpPr txBox="1">
            <a:spLocks/>
          </p:cNvSpPr>
          <p:nvPr/>
        </p:nvSpPr>
        <p:spPr>
          <a:xfrm>
            <a:off x="1476531" y="6031120"/>
            <a:ext cx="9144000" cy="452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Industry Study – </a:t>
            </a:r>
            <a:r>
              <a:rPr lang="en-AU" dirty="0" smtClean="0"/>
              <a:t>Environmental Factors</a:t>
            </a:r>
            <a:endParaRPr lang="en-AU" dirty="0"/>
          </a:p>
        </p:txBody>
      </p:sp>
      <p:pic>
        <p:nvPicPr>
          <p:cNvPr id="3" name="Picture 2" descr="https://upload.wikimedia.org/wikipedia/commons/a/a6/Timber_DonnellyMills2005_SeanMcCle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41" y="3895725"/>
            <a:ext cx="1505139" cy="1128855"/>
          </a:xfrm>
          <a:prstGeom prst="rect">
            <a:avLst/>
          </a:prstGeom>
          <a:noFill/>
          <a:ln w="38100">
            <a:solidFill>
              <a:srgbClr val="01BC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pec-net.com.au/press/1215/fut_161215/images/fut161215_img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764" y="3899585"/>
            <a:ext cx="1533236" cy="1124996"/>
          </a:xfrm>
          <a:prstGeom prst="rect">
            <a:avLst/>
          </a:prstGeom>
          <a:noFill/>
          <a:ln w="38100">
            <a:solidFill>
              <a:srgbClr val="FF5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barkking.com.au/images/Wastetimber_Pile_004a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1" r="16609"/>
          <a:stretch/>
        </p:blipFill>
        <p:spPr bwMode="auto">
          <a:xfrm>
            <a:off x="4002892" y="3895725"/>
            <a:ext cx="1868816" cy="1135832"/>
          </a:xfrm>
          <a:prstGeom prst="rect">
            <a:avLst/>
          </a:prstGeom>
          <a:noFill/>
          <a:ln w="38100">
            <a:solidFill>
              <a:srgbClr val="FFFF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ecofriend.com/wp-content/uploads/2012/07/recycled_timber_furniture_by_ubico_studio_image_title_v4zg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154" y="3895724"/>
            <a:ext cx="1699398" cy="1129301"/>
          </a:xfrm>
          <a:prstGeom prst="rect">
            <a:avLst/>
          </a:prstGeom>
          <a:noFill/>
          <a:ln w="38100">
            <a:solidFill>
              <a:srgbClr val="F484D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upload.wikimedia.org/wikipedia/commons/f/ff/Air_.pollution_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263" y="3895724"/>
            <a:ext cx="1693284" cy="1128856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lawgovpol.com/wp-content/uploads/legislation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6258" y="3888747"/>
            <a:ext cx="1873709" cy="1135833"/>
          </a:xfrm>
          <a:prstGeom prst="rect">
            <a:avLst/>
          </a:prstGeom>
          <a:noFill/>
          <a:ln w="38100">
            <a:solidFill>
              <a:srgbClr val="9751C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34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This presentation covers…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Resources</a:t>
            </a:r>
          </a:p>
          <a:p>
            <a:pPr marL="0" indent="0">
              <a:buNone/>
            </a:pPr>
            <a:r>
              <a:rPr lang="en-AU" dirty="0" smtClean="0"/>
              <a:t>Alternatives and considerations</a:t>
            </a:r>
          </a:p>
          <a:p>
            <a:pPr marL="0" indent="0">
              <a:buNone/>
            </a:pPr>
            <a:r>
              <a:rPr lang="en-AU" dirty="0" smtClean="0"/>
              <a:t>Recycling and reusing</a:t>
            </a:r>
          </a:p>
          <a:p>
            <a:pPr marL="0" indent="0">
              <a:buNone/>
            </a:pPr>
            <a:r>
              <a:rPr lang="en-AU" dirty="0" smtClean="0"/>
              <a:t>Pollution</a:t>
            </a:r>
          </a:p>
          <a:p>
            <a:pPr marL="0" indent="0">
              <a:buNone/>
            </a:pPr>
            <a:r>
              <a:rPr lang="en-AU" dirty="0" smtClean="0"/>
              <a:t>Government legislation</a:t>
            </a:r>
          </a:p>
        </p:txBody>
      </p:sp>
      <p:sp>
        <p:nvSpPr>
          <p:cNvPr id="4" name="Rectangle 3">
            <a:hlinkClick r:id="rId3" action="ppaction://hlinkfile"/>
          </p:cNvPr>
          <p:cNvSpPr/>
          <p:nvPr/>
        </p:nvSpPr>
        <p:spPr>
          <a:xfrm rot="16200000">
            <a:off x="10291726" y="5532643"/>
            <a:ext cx="3425252" cy="4946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>
                <a:solidFill>
                  <a:schemeClr val="bg1">
                    <a:lumMod val="50000"/>
                  </a:schemeClr>
                </a:solidFill>
              </a:rPr>
              <a:t>thactindech.weebly.com</a:t>
            </a:r>
            <a:endParaRPr lang="en-A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7" name="Picture 16" descr="https://upload.wikimedia.org/wikipedia/commons/a/a6/Timber_DonnellyMills2005_SeanMcClea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243" y="6173962"/>
            <a:ext cx="1170794" cy="878096"/>
          </a:xfrm>
          <a:prstGeom prst="rect">
            <a:avLst/>
          </a:prstGeom>
          <a:noFill/>
          <a:ln w="38100">
            <a:solidFill>
              <a:srgbClr val="01BC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://www.spec-net.com.au/press/1215/fut_161215/images/fut161215_img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03" y="6176963"/>
            <a:ext cx="1192650" cy="875095"/>
          </a:xfrm>
          <a:prstGeom prst="rect">
            <a:avLst/>
          </a:prstGeom>
          <a:noFill/>
          <a:ln w="38100">
            <a:solidFill>
              <a:srgbClr val="FF5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http://www.barkking.com.au/images/Wastetimber_Pile_004a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1" r="16609"/>
          <a:stretch/>
        </p:blipFill>
        <p:spPr bwMode="auto">
          <a:xfrm>
            <a:off x="2323251" y="6176963"/>
            <a:ext cx="1439816" cy="875094"/>
          </a:xfrm>
          <a:prstGeom prst="rect">
            <a:avLst/>
          </a:prstGeom>
          <a:noFill/>
          <a:ln w="38100">
            <a:solidFill>
              <a:srgbClr val="FFFF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http://www.ecofriend.com/wp-content/uploads/2012/07/recycled_timber_furniture_by_ubico_studio_image_title_v4zg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765" y="6176963"/>
            <a:ext cx="1321902" cy="878444"/>
          </a:xfrm>
          <a:prstGeom prst="rect">
            <a:avLst/>
          </a:prstGeom>
          <a:noFill/>
          <a:ln w="38100">
            <a:solidFill>
              <a:srgbClr val="F484D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 descr="https://upload.wikimedia.org/wikipedia/commons/f/ff/Air_.pollution_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365" y="6176963"/>
            <a:ext cx="1317146" cy="878097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2" descr="http://lawgovpol.com/wp-content/uploads/legislatio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828" y="6180629"/>
            <a:ext cx="1445393" cy="876190"/>
          </a:xfrm>
          <a:prstGeom prst="rect">
            <a:avLst/>
          </a:prstGeom>
          <a:noFill/>
          <a:ln w="38100">
            <a:solidFill>
              <a:srgbClr val="9751C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35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sz="2800" dirty="0" smtClean="0"/>
              <a:t>Resources</a:t>
            </a:r>
            <a:r>
              <a:rPr lang="en-AU" sz="3100" dirty="0" smtClean="0"/>
              <a:t/>
            </a:r>
            <a:br>
              <a:rPr lang="en-AU" sz="3100" dirty="0" smtClean="0"/>
            </a:br>
            <a:endParaRPr lang="en-AU" sz="31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AU" dirty="0" smtClean="0"/>
              <a:t>What resources/timber does the company use for their main products?</a:t>
            </a:r>
          </a:p>
          <a:p>
            <a:r>
              <a:rPr lang="en-AU" dirty="0" smtClean="0"/>
              <a:t>Each company will use one or several resources/timbers on a regular basis.</a:t>
            </a:r>
          </a:p>
          <a:p>
            <a:r>
              <a:rPr lang="en-AU" dirty="0" smtClean="0"/>
              <a:t>They will have a company that supplies the resources at a fixed pricing.</a:t>
            </a:r>
          </a:p>
          <a:p>
            <a:r>
              <a:rPr lang="en-AU" dirty="0" smtClean="0"/>
              <a:t>Other companies always come into the business and try and sell their resource as better than the one they are currently using.</a:t>
            </a:r>
          </a:p>
          <a:p>
            <a:r>
              <a:rPr lang="en-AU" dirty="0" smtClean="0"/>
              <a:t>Most companies will stay loyal to their supplier.</a:t>
            </a:r>
          </a:p>
          <a:p>
            <a:r>
              <a:rPr lang="en-AU" dirty="0" smtClean="0"/>
              <a:t>Like a brand of car that your family always buy.</a:t>
            </a:r>
            <a:endParaRPr lang="en-AU" dirty="0" smtClean="0"/>
          </a:p>
          <a:p>
            <a:endParaRPr lang="en-AU" dirty="0"/>
          </a:p>
        </p:txBody>
      </p:sp>
      <p:pic>
        <p:nvPicPr>
          <p:cNvPr id="15" name="Picture 2" descr="thomas-hassall-anglican-colle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048" y="5822116"/>
            <a:ext cx="985479" cy="101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https://upload.wikimedia.org/wikipedia/commons/a/a6/Timber_DonnellyMills2005_SeanMcClea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243" y="6173962"/>
            <a:ext cx="1170794" cy="878096"/>
          </a:xfrm>
          <a:prstGeom prst="rect">
            <a:avLst/>
          </a:prstGeom>
          <a:noFill/>
          <a:ln w="38100">
            <a:solidFill>
              <a:srgbClr val="01BC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www.spec-net.com.au/press/1215/fut_161215/images/fut161215_img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03" y="6176963"/>
            <a:ext cx="1192650" cy="875095"/>
          </a:xfrm>
          <a:prstGeom prst="rect">
            <a:avLst/>
          </a:prstGeom>
          <a:noFill/>
          <a:ln w="38100">
            <a:solidFill>
              <a:srgbClr val="FF5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://www.barkking.com.au/images/Wastetimber_Pile_004a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1" r="16609"/>
          <a:stretch/>
        </p:blipFill>
        <p:spPr bwMode="auto">
          <a:xfrm>
            <a:off x="2323251" y="6176963"/>
            <a:ext cx="1439816" cy="875094"/>
          </a:xfrm>
          <a:prstGeom prst="rect">
            <a:avLst/>
          </a:prstGeom>
          <a:noFill/>
          <a:ln w="38100">
            <a:solidFill>
              <a:srgbClr val="FFFF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http://www.ecofriend.com/wp-content/uploads/2012/07/recycled_timber_furniture_by_ubico_studio_image_title_v4zg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765" y="6176963"/>
            <a:ext cx="1321902" cy="878444"/>
          </a:xfrm>
          <a:prstGeom prst="rect">
            <a:avLst/>
          </a:prstGeom>
          <a:noFill/>
          <a:ln w="38100">
            <a:solidFill>
              <a:srgbClr val="F484D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https://upload.wikimedia.org/wikipedia/commons/f/ff/Air_.pollution_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365" y="6176963"/>
            <a:ext cx="1317146" cy="878097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2" descr="http://lawgovpol.com/wp-content/uploads/legislatio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828" y="6180629"/>
            <a:ext cx="1445393" cy="876190"/>
          </a:xfrm>
          <a:prstGeom prst="rect">
            <a:avLst/>
          </a:prstGeom>
          <a:noFill/>
          <a:ln w="38100">
            <a:solidFill>
              <a:srgbClr val="9751C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90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sz="2800" dirty="0"/>
              <a:t>Alternatives and </a:t>
            </a:r>
            <a:r>
              <a:rPr lang="en-AU" sz="2800" dirty="0" smtClean="0"/>
              <a:t>considerations</a:t>
            </a:r>
            <a:r>
              <a:rPr lang="en-AU" sz="3100" dirty="0" smtClean="0"/>
              <a:t/>
            </a:r>
            <a:br>
              <a:rPr lang="en-AU" sz="3100" dirty="0" smtClean="0"/>
            </a:br>
            <a:endParaRPr lang="en-AU" sz="31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AU" dirty="0" smtClean="0"/>
              <a:t>Alternatives are always an option for using other resources/timbers.</a:t>
            </a:r>
          </a:p>
          <a:p>
            <a:r>
              <a:rPr lang="en-AU" dirty="0" smtClean="0"/>
              <a:t>MDF is a common timber because it is cheap and easy to work with.</a:t>
            </a:r>
          </a:p>
          <a:p>
            <a:r>
              <a:rPr lang="en-AU" dirty="0" smtClean="0"/>
              <a:t>Using an alternative timber requires more cost, tooling changes to cope with the different timber type.</a:t>
            </a:r>
          </a:p>
          <a:p>
            <a:r>
              <a:rPr lang="en-AU" dirty="0" smtClean="0"/>
              <a:t>This would be a uneconomical process and would not serve the company well.</a:t>
            </a:r>
            <a:endParaRPr lang="en-AU" dirty="0" smtClean="0"/>
          </a:p>
          <a:p>
            <a:endParaRPr lang="en-AU" dirty="0"/>
          </a:p>
        </p:txBody>
      </p:sp>
      <p:pic>
        <p:nvPicPr>
          <p:cNvPr id="15" name="Picture 2" descr="thomas-hassall-anglican-colle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048" y="5822116"/>
            <a:ext cx="985479" cy="101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https://upload.wikimedia.org/wikipedia/commons/a/a6/Timber_DonnellyMills2005_SeanMcClea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243" y="6173962"/>
            <a:ext cx="1170794" cy="878096"/>
          </a:xfrm>
          <a:prstGeom prst="rect">
            <a:avLst/>
          </a:prstGeom>
          <a:noFill/>
          <a:ln w="38100">
            <a:solidFill>
              <a:srgbClr val="01BC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www.spec-net.com.au/press/1215/fut_161215/images/fut161215_img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03" y="6176963"/>
            <a:ext cx="1192650" cy="875095"/>
          </a:xfrm>
          <a:prstGeom prst="rect">
            <a:avLst/>
          </a:prstGeom>
          <a:noFill/>
          <a:ln w="38100">
            <a:solidFill>
              <a:srgbClr val="FF5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://www.barkking.com.au/images/Wastetimber_Pile_004a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1" r="16609"/>
          <a:stretch/>
        </p:blipFill>
        <p:spPr bwMode="auto">
          <a:xfrm>
            <a:off x="2323251" y="6176963"/>
            <a:ext cx="1439816" cy="875094"/>
          </a:xfrm>
          <a:prstGeom prst="rect">
            <a:avLst/>
          </a:prstGeom>
          <a:noFill/>
          <a:ln w="38100">
            <a:solidFill>
              <a:srgbClr val="FFFF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http://www.ecofriend.com/wp-content/uploads/2012/07/recycled_timber_furniture_by_ubico_studio_image_title_v4zg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765" y="6176963"/>
            <a:ext cx="1321902" cy="878444"/>
          </a:xfrm>
          <a:prstGeom prst="rect">
            <a:avLst/>
          </a:prstGeom>
          <a:noFill/>
          <a:ln w="38100">
            <a:solidFill>
              <a:srgbClr val="F484D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https://upload.wikimedia.org/wikipedia/commons/f/ff/Air_.pollution_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365" y="6176963"/>
            <a:ext cx="1317146" cy="878097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2" descr="http://lawgovpol.com/wp-content/uploads/legislatio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828" y="6180629"/>
            <a:ext cx="1445393" cy="876190"/>
          </a:xfrm>
          <a:prstGeom prst="rect">
            <a:avLst/>
          </a:prstGeom>
          <a:noFill/>
          <a:ln w="38100">
            <a:solidFill>
              <a:srgbClr val="9751C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43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/>
              <a:t>Recycling and </a:t>
            </a:r>
            <a:r>
              <a:rPr lang="en-AU" sz="2800" dirty="0" smtClean="0"/>
              <a:t>reusing</a:t>
            </a:r>
            <a:br>
              <a:rPr lang="en-AU" sz="2800" dirty="0" smtClean="0"/>
            </a:br>
            <a:endParaRPr lang="en-AU" sz="28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Recycling is important and most companies do not recycle or reuse timber off cuts.</a:t>
            </a:r>
            <a:endParaRPr lang="en-US" dirty="0" smtClean="0"/>
          </a:p>
          <a:p>
            <a:r>
              <a:rPr lang="en-US" dirty="0" smtClean="0"/>
              <a:t>Many companies see it as a waste of time.</a:t>
            </a:r>
          </a:p>
          <a:p>
            <a:r>
              <a:rPr lang="en-US" dirty="0" smtClean="0"/>
              <a:t>Timber scraps are taken to local landfill sites and disposed of accordingly.</a:t>
            </a:r>
            <a:endParaRPr lang="en-AU" dirty="0"/>
          </a:p>
          <a:p>
            <a:r>
              <a:rPr lang="en-AU" dirty="0" smtClean="0"/>
              <a:t>Usually most companies will recycle paper.</a:t>
            </a:r>
            <a:endParaRPr lang="en-US" dirty="0" smtClean="0"/>
          </a:p>
        </p:txBody>
      </p:sp>
      <p:pic>
        <p:nvPicPr>
          <p:cNvPr id="15" name="Picture 2" descr="thomas-hassall-anglican-colle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048" y="5822116"/>
            <a:ext cx="985479" cy="101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https://upload.wikimedia.org/wikipedia/commons/a/a6/Timber_DonnellyMills2005_SeanMcClea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243" y="6173962"/>
            <a:ext cx="1170794" cy="878096"/>
          </a:xfrm>
          <a:prstGeom prst="rect">
            <a:avLst/>
          </a:prstGeom>
          <a:noFill/>
          <a:ln w="38100">
            <a:solidFill>
              <a:srgbClr val="01BC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www.spec-net.com.au/press/1215/fut_161215/images/fut161215_img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03" y="6176963"/>
            <a:ext cx="1192650" cy="875095"/>
          </a:xfrm>
          <a:prstGeom prst="rect">
            <a:avLst/>
          </a:prstGeom>
          <a:noFill/>
          <a:ln w="38100">
            <a:solidFill>
              <a:srgbClr val="FF5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http://www.barkking.com.au/images/Wastetimber_Pile_004a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1" r="16609"/>
          <a:stretch/>
        </p:blipFill>
        <p:spPr bwMode="auto">
          <a:xfrm>
            <a:off x="2323251" y="6176963"/>
            <a:ext cx="1439816" cy="875094"/>
          </a:xfrm>
          <a:prstGeom prst="rect">
            <a:avLst/>
          </a:prstGeom>
          <a:noFill/>
          <a:ln w="38100">
            <a:solidFill>
              <a:srgbClr val="FFFF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http://www.ecofriend.com/wp-content/uploads/2012/07/recycled_timber_furniture_by_ubico_studio_image_title_v4zg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765" y="6176963"/>
            <a:ext cx="1321902" cy="878444"/>
          </a:xfrm>
          <a:prstGeom prst="rect">
            <a:avLst/>
          </a:prstGeom>
          <a:noFill/>
          <a:ln w="38100">
            <a:solidFill>
              <a:srgbClr val="F484D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https://upload.wikimedia.org/wikipedia/commons/f/ff/Air_.pollution_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365" y="6176963"/>
            <a:ext cx="1317146" cy="878097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2" descr="http://lawgovpol.com/wp-content/uploads/legislatio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828" y="6180629"/>
            <a:ext cx="1445393" cy="876190"/>
          </a:xfrm>
          <a:prstGeom prst="rect">
            <a:avLst/>
          </a:prstGeom>
          <a:noFill/>
          <a:ln w="38100">
            <a:solidFill>
              <a:srgbClr val="9751C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2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sz="2800" dirty="0" smtClean="0"/>
              <a:t>Pollution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Most furniture companies will have a dust extractor for getting rid of the saw dust created by machines.</a:t>
            </a:r>
          </a:p>
          <a:p>
            <a:r>
              <a:rPr lang="en-AU" dirty="0" smtClean="0"/>
              <a:t>An air filtration system will also be set up for cleaning the air from dust and timber particles.</a:t>
            </a:r>
          </a:p>
          <a:p>
            <a:r>
              <a:rPr lang="en-AU" dirty="0" smtClean="0"/>
              <a:t>Noise pollution needs to be addressed which most factories conceal noise from machinery.</a:t>
            </a:r>
            <a:endParaRPr lang="en-AU" dirty="0"/>
          </a:p>
        </p:txBody>
      </p:sp>
      <p:pic>
        <p:nvPicPr>
          <p:cNvPr id="15" name="Picture 2" descr="thomas-hassall-anglican-colle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048" y="5822116"/>
            <a:ext cx="985479" cy="101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https://upload.wikimedia.org/wikipedia/commons/a/a6/Timber_DonnellyMills2005_SeanMcClea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243" y="6173962"/>
            <a:ext cx="1170794" cy="878096"/>
          </a:xfrm>
          <a:prstGeom prst="rect">
            <a:avLst/>
          </a:prstGeom>
          <a:noFill/>
          <a:ln w="38100">
            <a:solidFill>
              <a:srgbClr val="01BC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www.spec-net.com.au/press/1215/fut_161215/images/fut161215_img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03" y="6176963"/>
            <a:ext cx="1192650" cy="875095"/>
          </a:xfrm>
          <a:prstGeom prst="rect">
            <a:avLst/>
          </a:prstGeom>
          <a:noFill/>
          <a:ln w="38100">
            <a:solidFill>
              <a:srgbClr val="FF5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://www.barkking.com.au/images/Wastetimber_Pile_004a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1" r="16609"/>
          <a:stretch/>
        </p:blipFill>
        <p:spPr bwMode="auto">
          <a:xfrm>
            <a:off x="2323251" y="6176963"/>
            <a:ext cx="1439816" cy="875094"/>
          </a:xfrm>
          <a:prstGeom prst="rect">
            <a:avLst/>
          </a:prstGeom>
          <a:noFill/>
          <a:ln w="38100">
            <a:solidFill>
              <a:srgbClr val="FFFF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http://www.ecofriend.com/wp-content/uploads/2012/07/recycled_timber_furniture_by_ubico_studio_image_title_v4zg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765" y="6176963"/>
            <a:ext cx="1321902" cy="878444"/>
          </a:xfrm>
          <a:prstGeom prst="rect">
            <a:avLst/>
          </a:prstGeom>
          <a:noFill/>
          <a:ln w="38100">
            <a:solidFill>
              <a:srgbClr val="F484D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https://upload.wikimedia.org/wikipedia/commons/f/ff/Air_.pollution_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365" y="6176963"/>
            <a:ext cx="1317146" cy="878097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2" descr="http://lawgovpol.com/wp-content/uploads/legislatio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828" y="6180629"/>
            <a:ext cx="1445393" cy="876190"/>
          </a:xfrm>
          <a:prstGeom prst="rect">
            <a:avLst/>
          </a:prstGeom>
          <a:noFill/>
          <a:ln w="38100">
            <a:solidFill>
              <a:srgbClr val="9751C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70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sz="2800" dirty="0"/>
              <a:t>Government </a:t>
            </a:r>
            <a:r>
              <a:rPr lang="en-AU" sz="2800" dirty="0" smtClean="0"/>
              <a:t>legislation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Companies need operate under the Department of Environmental and Conservation regulations (DEC).</a:t>
            </a:r>
          </a:p>
          <a:p>
            <a:r>
              <a:rPr lang="en-AU" dirty="0" smtClean="0"/>
              <a:t>Environmental Protection Authority (EPA) ensures the protection of the environment from industrial operations.</a:t>
            </a:r>
          </a:p>
          <a:p>
            <a:r>
              <a:rPr lang="en-AU" dirty="0" smtClean="0"/>
              <a:t>Getting rid of toxic chemicals requires the company to dispose of these hazards according to the EPA.</a:t>
            </a:r>
            <a:endParaRPr lang="en-AU" dirty="0"/>
          </a:p>
        </p:txBody>
      </p:sp>
      <p:pic>
        <p:nvPicPr>
          <p:cNvPr id="15" name="Picture 2" descr="thomas-hassall-anglican-colle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048" y="5822116"/>
            <a:ext cx="985479" cy="101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https://upload.wikimedia.org/wikipedia/commons/a/a6/Timber_DonnellyMills2005_SeanMcClea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243" y="6173962"/>
            <a:ext cx="1170794" cy="878096"/>
          </a:xfrm>
          <a:prstGeom prst="rect">
            <a:avLst/>
          </a:prstGeom>
          <a:noFill/>
          <a:ln w="38100">
            <a:solidFill>
              <a:srgbClr val="01BC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www.spec-net.com.au/press/1215/fut_161215/images/fut161215_img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03" y="6176963"/>
            <a:ext cx="1192650" cy="875095"/>
          </a:xfrm>
          <a:prstGeom prst="rect">
            <a:avLst/>
          </a:prstGeom>
          <a:noFill/>
          <a:ln w="38100">
            <a:solidFill>
              <a:srgbClr val="FF5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://www.barkking.com.au/images/Wastetimber_Pile_004a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1" r="16609"/>
          <a:stretch/>
        </p:blipFill>
        <p:spPr bwMode="auto">
          <a:xfrm>
            <a:off x="2323251" y="6176963"/>
            <a:ext cx="1439816" cy="875094"/>
          </a:xfrm>
          <a:prstGeom prst="rect">
            <a:avLst/>
          </a:prstGeom>
          <a:noFill/>
          <a:ln w="38100">
            <a:solidFill>
              <a:srgbClr val="FFFF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http://www.ecofriend.com/wp-content/uploads/2012/07/recycled_timber_furniture_by_ubico_studio_image_title_v4zg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765" y="6176963"/>
            <a:ext cx="1321902" cy="878444"/>
          </a:xfrm>
          <a:prstGeom prst="rect">
            <a:avLst/>
          </a:prstGeom>
          <a:noFill/>
          <a:ln w="38100">
            <a:solidFill>
              <a:srgbClr val="F484D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https://upload.wikimedia.org/wikipedia/commons/f/ff/Air_.pollution_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365" y="6176963"/>
            <a:ext cx="1317146" cy="878097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2" descr="http://lawgovpol.com/wp-content/uploads/legislatio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828" y="6180629"/>
            <a:ext cx="1445393" cy="876190"/>
          </a:xfrm>
          <a:prstGeom prst="rect">
            <a:avLst/>
          </a:prstGeom>
          <a:noFill/>
          <a:ln w="38100">
            <a:solidFill>
              <a:srgbClr val="9751C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95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309</Words>
  <Application>Microsoft Office PowerPoint</Application>
  <PresentationFormat>Widescreen</PresentationFormat>
  <Paragraphs>35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Industrial Technology</vt:lpstr>
      <vt:lpstr>This presentation covers…</vt:lpstr>
      <vt:lpstr>  Resources </vt:lpstr>
      <vt:lpstr>  Alternatives and considerations </vt:lpstr>
      <vt:lpstr>Recycling and reusing </vt:lpstr>
      <vt:lpstr> Pollution </vt:lpstr>
      <vt:lpstr> Government legislation </vt:lpstr>
    </vt:vector>
  </TitlesOfParts>
  <Company>Sydney Anglican Schools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Industrial Technology</dc:title>
  <dc:creator>Jonathan Howe</dc:creator>
  <cp:lastModifiedBy>Jonathan Howe</cp:lastModifiedBy>
  <cp:revision>60</cp:revision>
  <dcterms:created xsi:type="dcterms:W3CDTF">2016-01-20T10:43:16Z</dcterms:created>
  <dcterms:modified xsi:type="dcterms:W3CDTF">2016-02-17T03:33:15Z</dcterms:modified>
</cp:coreProperties>
</file>