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8" r:id="rId3"/>
    <p:sldId id="258" r:id="rId4"/>
    <p:sldId id="261" r:id="rId5"/>
    <p:sldId id="267" r:id="rId6"/>
    <p:sldId id="270" r:id="rId7"/>
    <p:sldId id="269" r:id="rId8"/>
    <p:sldId id="274" r:id="rId9"/>
    <p:sldId id="273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1BCFF"/>
    <a:srgbClr val="9751CB"/>
    <a:srgbClr val="92D050"/>
    <a:srgbClr val="F484D9"/>
    <a:srgbClr val="5B9BD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7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6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2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1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11" Type="http://schemas.openxmlformats.org/officeDocument/2006/relationships/image" Target="../media/image33.jpeg"/><Relationship Id="rId5" Type="http://schemas.openxmlformats.org/officeDocument/2006/relationships/image" Target="../media/image14.jpeg"/><Relationship Id="rId10" Type="http://schemas.openxmlformats.org/officeDocument/2006/relationships/image" Target="../media/image32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thactech.weebl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6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7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0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6" y="890008"/>
            <a:ext cx="11212642" cy="2387600"/>
          </a:xfrm>
        </p:spPr>
        <p:txBody>
          <a:bodyPr/>
          <a:lstStyle/>
          <a:p>
            <a:r>
              <a:rPr lang="en-AU" dirty="0" smtClean="0"/>
              <a:t>Industrial Technology</a:t>
            </a:r>
            <a:endParaRPr lang="en-AU" dirty="0"/>
          </a:p>
        </p:txBody>
      </p:sp>
      <p:pic>
        <p:nvPicPr>
          <p:cNvPr id="1026" name="Picture 2" descr="thomas-hassall-anglican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9" y="656221"/>
            <a:ext cx="1380344" cy="14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476531" y="6031120"/>
            <a:ext cx="9144000" cy="4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Design – Aspects of Design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525242" y="3937298"/>
            <a:ext cx="11136154" cy="1210178"/>
            <a:chOff x="540232" y="3937298"/>
            <a:chExt cx="11136154" cy="1210178"/>
          </a:xfrm>
        </p:grpSpPr>
        <p:pic>
          <p:nvPicPr>
            <p:cNvPr id="3" name="Picture 2" descr="http://g04.a.alicdn.com/kf/HTB1l4.SIXXXXXaOXVXXq6xXFXXXE/Multi-function-furniture-fitting-lift-up-mechanism-for-coffee-tab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2" y="3937299"/>
              <a:ext cx="1815266" cy="121017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www.nyiad.edu/images/cms/design-articles/ICFFa061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3724" r="2709" b="9871"/>
            <a:stretch/>
          </p:blipFill>
          <p:spPr bwMode="auto">
            <a:xfrm>
              <a:off x="2432664" y="3937299"/>
              <a:ext cx="2248217" cy="1210177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cdn.decoist.com/wp-content/uploads/2012/03/Office-Recycled-Wooden-Furnitur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163" y="3937298"/>
              <a:ext cx="1741262" cy="12101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ashantifurniture.com.au/wp-content/uploads/2013/04/DVD06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156" y="3937298"/>
              <a:ext cx="1548294" cy="120457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skinnerinc.com/news/wp-content/uploads/2013/06/2663b-63-antique-italian-furnitur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0" b="9600"/>
            <a:stretch/>
          </p:blipFill>
          <p:spPr bwMode="auto">
            <a:xfrm>
              <a:off x="8198594" y="3937298"/>
              <a:ext cx="1790388" cy="120457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s-media-cache-ak0.pinimg.com/736x/a6/22/73/a62273450219e31e0e03939d3a75e18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448" y="3937298"/>
              <a:ext cx="1611938" cy="1204573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Decoration </a:t>
            </a:r>
            <a:r>
              <a:rPr lang="en-AU" dirty="0" smtClean="0"/>
              <a:t>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Decoration is an important part of presenting a final piece of furniture.</a:t>
            </a:r>
          </a:p>
          <a:p>
            <a:r>
              <a:rPr lang="en-AU" dirty="0" smtClean="0"/>
              <a:t>It can refer to a simple chamfer on an edge of a table or TV cabinet door.</a:t>
            </a:r>
          </a:p>
          <a:p>
            <a:r>
              <a:rPr lang="en-AU" dirty="0" smtClean="0"/>
              <a:t>It can be as complex as inlaying another type of timber to have a feature stand out in your project.</a:t>
            </a:r>
            <a:endParaRPr lang="en-AU" dirty="0"/>
          </a:p>
        </p:txBody>
      </p:sp>
      <p:pic>
        <p:nvPicPr>
          <p:cNvPr id="12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70968" y="6102967"/>
            <a:ext cx="8103025" cy="880565"/>
            <a:chOff x="540232" y="3937298"/>
            <a:chExt cx="11136154" cy="1210178"/>
          </a:xfrm>
        </p:grpSpPr>
        <p:pic>
          <p:nvPicPr>
            <p:cNvPr id="15" name="Picture 14" descr="http://g04.a.alicdn.com/kf/HTB1l4.SIXXXXXaOXVXXq6xXFXXXE/Multi-function-furniture-fitting-lift-up-mechanism-for-coffee-ta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2" y="3937299"/>
              <a:ext cx="1815266" cy="121017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www.nyiad.edu/images/cms/design-articles/ICFFa061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3724" r="2709" b="9871"/>
            <a:stretch/>
          </p:blipFill>
          <p:spPr bwMode="auto">
            <a:xfrm>
              <a:off x="2432664" y="3937299"/>
              <a:ext cx="2248217" cy="1210177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cdn.decoist.com/wp-content/uploads/2012/03/Office-Recycled-Wooden-Furnitur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163" y="3937298"/>
              <a:ext cx="1741262" cy="12101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://www.ashantifurniture.com.au/wp-content/uploads/2013/04/DVD06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156" y="3937298"/>
              <a:ext cx="1548294" cy="120457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http://www.skinnerinc.com/news/wp-content/uploads/2013/06/2663b-63-antique-italian-furnitur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0" b="9600"/>
            <a:stretch/>
          </p:blipFill>
          <p:spPr bwMode="auto">
            <a:xfrm>
              <a:off x="8198594" y="3937298"/>
              <a:ext cx="1790388" cy="120457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s-media-cache-ak0.pinimg.com/736x/a6/22/73/a62273450219e31e0e03939d3a75e18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448" y="3937298"/>
              <a:ext cx="1611938" cy="1204573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http://www.sothebys.com/content/dam/stb/lots/N09/N09136/1078N09136_7DBMQ.jpg.webrend.1280.1280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68" y="457200"/>
            <a:ext cx="3039558" cy="5143076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9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Anthropometrics and </a:t>
            </a:r>
            <a:r>
              <a:rPr lang="en-AU" dirty="0" smtClean="0"/>
              <a:t>ergonomics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About fitting work to people.</a:t>
            </a:r>
          </a:p>
          <a:p>
            <a:r>
              <a:rPr lang="en-AU" dirty="0" smtClean="0"/>
              <a:t>Process </a:t>
            </a:r>
            <a:r>
              <a:rPr lang="en-AU" dirty="0"/>
              <a:t>of designing </a:t>
            </a:r>
            <a:r>
              <a:rPr lang="en-AU" dirty="0" smtClean="0"/>
              <a:t>and arranging </a:t>
            </a:r>
            <a:r>
              <a:rPr lang="en-AU" dirty="0"/>
              <a:t>workplaces, </a:t>
            </a:r>
            <a:r>
              <a:rPr lang="en-AU" dirty="0" smtClean="0"/>
              <a:t>products </a:t>
            </a:r>
            <a:r>
              <a:rPr lang="en-US" dirty="0" smtClean="0"/>
              <a:t>and </a:t>
            </a:r>
            <a:r>
              <a:rPr lang="en-US" dirty="0"/>
              <a:t>systems so that they 'fit' </a:t>
            </a:r>
            <a:r>
              <a:rPr lang="en-US" dirty="0" smtClean="0"/>
              <a:t>the </a:t>
            </a:r>
            <a:r>
              <a:rPr lang="en-AU" dirty="0" smtClean="0"/>
              <a:t>people </a:t>
            </a:r>
            <a:r>
              <a:rPr lang="en-AU" dirty="0"/>
              <a:t>who use them</a:t>
            </a:r>
            <a:r>
              <a:rPr lang="en-AU" dirty="0" smtClean="0"/>
              <a:t>.</a:t>
            </a:r>
          </a:p>
          <a:p>
            <a:r>
              <a:rPr lang="en-AU" dirty="0"/>
              <a:t>Anthropometry, which </a:t>
            </a:r>
            <a:r>
              <a:rPr lang="en-AU" dirty="0" smtClean="0"/>
              <a:t>measures </a:t>
            </a:r>
            <a:r>
              <a:rPr lang="en-US" dirty="0" smtClean="0"/>
              <a:t>data </a:t>
            </a:r>
            <a:r>
              <a:rPr lang="en-US" dirty="0"/>
              <a:t>from various body </a:t>
            </a:r>
            <a:r>
              <a:rPr lang="en-US" dirty="0" smtClean="0"/>
              <a:t>shapes </a:t>
            </a:r>
            <a:r>
              <a:rPr lang="en-AU" dirty="0" smtClean="0"/>
              <a:t>and </a:t>
            </a:r>
            <a:r>
              <a:rPr lang="en-AU" dirty="0"/>
              <a:t>sizes.</a:t>
            </a:r>
          </a:p>
        </p:txBody>
      </p:sp>
      <p:pic>
        <p:nvPicPr>
          <p:cNvPr id="12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70968" y="6102967"/>
            <a:ext cx="8103025" cy="880565"/>
            <a:chOff x="540232" y="3937298"/>
            <a:chExt cx="11136154" cy="1210178"/>
          </a:xfrm>
        </p:grpSpPr>
        <p:pic>
          <p:nvPicPr>
            <p:cNvPr id="15" name="Picture 14" descr="http://g04.a.alicdn.com/kf/HTB1l4.SIXXXXXaOXVXXq6xXFXXXE/Multi-function-furniture-fitting-lift-up-mechanism-for-coffee-ta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2" y="3937299"/>
              <a:ext cx="1815266" cy="121017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www.nyiad.edu/images/cms/design-articles/ICFFa061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3724" r="2709" b="9871"/>
            <a:stretch/>
          </p:blipFill>
          <p:spPr bwMode="auto">
            <a:xfrm>
              <a:off x="2432664" y="3937299"/>
              <a:ext cx="2248217" cy="1210177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cdn.decoist.com/wp-content/uploads/2012/03/Office-Recycled-Wooden-Furnitur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163" y="3937298"/>
              <a:ext cx="1741262" cy="12101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://www.ashantifurniture.com.au/wp-content/uploads/2013/04/DVD06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156" y="3937298"/>
              <a:ext cx="1548294" cy="120457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http://www.skinnerinc.com/news/wp-content/uploads/2013/06/2663b-63-antique-italian-furnitur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0" b="9600"/>
            <a:stretch/>
          </p:blipFill>
          <p:spPr bwMode="auto">
            <a:xfrm>
              <a:off x="8198594" y="3937298"/>
              <a:ext cx="1790388" cy="120457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s-media-cache-ak0.pinimg.com/736x/a6/22/73/a62273450219e31e0e03939d3a75e18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448" y="3937298"/>
              <a:ext cx="1611938" cy="1204573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http://www.hometrendesign.com/wp-content/uploads/2011/07/Decorative-Crafts-Carved-Wood-Console-with-Shell-Motif-131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" t="571" b="731"/>
          <a:stretch/>
        </p:blipFill>
        <p:spPr bwMode="auto">
          <a:xfrm>
            <a:off x="-3379527" y="1706879"/>
            <a:ext cx="5691063" cy="3901441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-media-cache-ak0.pinimg.com/564x/be/da/16/beda16befc3a851fc6caa431aeead0e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17369" b="11754"/>
          <a:stretch/>
        </p:blipFill>
        <p:spPr bwMode="auto">
          <a:xfrm>
            <a:off x="5993866" y="967932"/>
            <a:ext cx="4827348" cy="4320540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Material suitability and selection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The most important question is what material can I use in the size I need.</a:t>
            </a:r>
          </a:p>
          <a:p>
            <a:r>
              <a:rPr lang="en-AU" dirty="0" smtClean="0"/>
              <a:t>You will need to research this after the development of ideas section in your portfolio.</a:t>
            </a:r>
          </a:p>
          <a:p>
            <a:r>
              <a:rPr lang="en-AU" dirty="0" smtClean="0"/>
              <a:t>Be careful not to order an expensive piece of hardwood timber when it will never be seen in your project.</a:t>
            </a:r>
          </a:p>
          <a:p>
            <a:r>
              <a:rPr lang="en-AU" dirty="0" smtClean="0"/>
              <a:t>The bottom of a drawer or the back of a TV cabinet will usually not be seen.</a:t>
            </a:r>
            <a:endParaRPr lang="en-AU" dirty="0"/>
          </a:p>
        </p:txBody>
      </p:sp>
      <p:pic>
        <p:nvPicPr>
          <p:cNvPr id="12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70968" y="6102967"/>
            <a:ext cx="8103025" cy="880565"/>
            <a:chOff x="540232" y="3937298"/>
            <a:chExt cx="11136154" cy="1210178"/>
          </a:xfrm>
        </p:grpSpPr>
        <p:pic>
          <p:nvPicPr>
            <p:cNvPr id="15" name="Picture 14" descr="http://g04.a.alicdn.com/kf/HTB1l4.SIXXXXXaOXVXXq6xXFXXXE/Multi-function-furniture-fitting-lift-up-mechanism-for-coffee-ta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2" y="3937299"/>
              <a:ext cx="1815266" cy="121017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www.nyiad.edu/images/cms/design-articles/ICFFa061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3724" r="2709" b="9871"/>
            <a:stretch/>
          </p:blipFill>
          <p:spPr bwMode="auto">
            <a:xfrm>
              <a:off x="2432664" y="3937299"/>
              <a:ext cx="2248217" cy="1210177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cdn.decoist.com/wp-content/uploads/2012/03/Office-Recycled-Wooden-Furnitur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163" y="3937298"/>
              <a:ext cx="1741262" cy="12101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://www.ashantifurniture.com.au/wp-content/uploads/2013/04/DVD06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156" y="3937298"/>
              <a:ext cx="1548294" cy="120457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http://www.skinnerinc.com/news/wp-content/uploads/2013/06/2663b-63-antique-italian-furnitur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0" b="9600"/>
            <a:stretch/>
          </p:blipFill>
          <p:spPr bwMode="auto">
            <a:xfrm>
              <a:off x="8198594" y="3937298"/>
              <a:ext cx="1790388" cy="120457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s-media-cache-ak0.pinimg.com/736x/a6/22/73/a62273450219e31e0e03939d3a75e18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448" y="3937298"/>
              <a:ext cx="1611938" cy="1204573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8" name="Picture 2" descr="https://naturallytimber.com.au/wp-content/uploads/2013/12/Naturally-Timber-Windrush-display-cabinet-front-on-view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9" y="869644"/>
            <a:ext cx="4289094" cy="428909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is the topic we will be covering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Study</a:t>
            </a:r>
          </a:p>
          <a:p>
            <a:pPr marL="0" indent="0">
              <a:buNone/>
            </a:pPr>
            <a:r>
              <a:rPr lang="en-AU" dirty="0" smtClean="0"/>
              <a:t>Design, </a:t>
            </a: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Management and Communication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Production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Related Manufacturing Technology</a:t>
            </a:r>
            <a:endParaRPr lang="en-A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0296806" y="4877055"/>
            <a:ext cx="3232754" cy="99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hacindtech.weebly.com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villainteriors.com.au/wp-content/uploads/2011/12/Marcel_Side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9" y="4194599"/>
            <a:ext cx="1482578" cy="151728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ecc.com.au/content/images/thumbs/0006284_manhattan-coffee-tab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5" y="4194101"/>
            <a:ext cx="2686049" cy="1517311"/>
          </a:xfrm>
          <a:prstGeom prst="rect">
            <a:avLst/>
          </a:prstGeom>
          <a:noFill/>
          <a:ln w="38100">
            <a:solidFill>
              <a:srgbClr val="F484D9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dn.shopify.com/s/files/1/0042/2962/products/deloraine-sassafras-two-layer-jewellery-box-2_1024x1024.jpg?v=14333539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73" y="4194101"/>
            <a:ext cx="2275657" cy="1516157"/>
          </a:xfrm>
          <a:prstGeom prst="rect">
            <a:avLst/>
          </a:prstGeom>
          <a:noFill/>
          <a:ln w="38100">
            <a:solidFill>
              <a:srgbClr val="92D05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latrockhickory.com/images/Case%20Goods/290%20Dress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11345"/>
          <a:stretch/>
        </p:blipFill>
        <p:spPr bwMode="auto">
          <a:xfrm>
            <a:off x="9828102" y="4194101"/>
            <a:ext cx="1745457" cy="1507242"/>
          </a:xfrm>
          <a:prstGeom prst="rect">
            <a:avLst/>
          </a:prstGeom>
          <a:noFill/>
          <a:ln w="38100">
            <a:solidFill>
              <a:srgbClr val="9751CB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www.acupuncturebrooklyn.com/wp-content/uploads/2009/12/rocking-chair_mesqu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" y="4194101"/>
            <a:ext cx="1370986" cy="1517779"/>
          </a:xfrm>
          <a:prstGeom prst="rect">
            <a:avLst/>
          </a:prstGeom>
          <a:noFill/>
          <a:ln w="38100">
            <a:solidFill>
              <a:srgbClr val="FF5050">
                <a:alpha val="40000"/>
              </a:srgbClr>
            </a:solidFill>
          </a:ln>
          <a:extLst/>
        </p:spPr>
      </p:pic>
      <p:sp>
        <p:nvSpPr>
          <p:cNvPr id="16" name="Rectangle 15"/>
          <p:cNvSpPr/>
          <p:nvPr/>
        </p:nvSpPr>
        <p:spPr>
          <a:xfrm>
            <a:off x="304223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Study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8317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Production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8159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Management and communication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199" y="5715152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Design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0230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Related Manufacturing Technologies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presentation covers…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AU" sz="2000" dirty="0"/>
          </a:p>
          <a:p>
            <a:pPr marL="0" indent="0">
              <a:buNone/>
            </a:pPr>
            <a:r>
              <a:rPr lang="en-AU" sz="2000" dirty="0"/>
              <a:t>Functionality </a:t>
            </a: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Aesthetics </a:t>
            </a:r>
          </a:p>
          <a:p>
            <a:pPr marL="0" indent="0">
              <a:buNone/>
            </a:pPr>
            <a:r>
              <a:rPr lang="en-AU" sz="2000" dirty="0" smtClean="0"/>
              <a:t>Economics</a:t>
            </a:r>
          </a:p>
          <a:p>
            <a:pPr marL="0" indent="0">
              <a:buNone/>
            </a:pPr>
            <a:r>
              <a:rPr lang="en-AU" sz="2000" dirty="0" smtClean="0"/>
              <a:t>Environment</a:t>
            </a:r>
          </a:p>
          <a:p>
            <a:pPr marL="0" indent="0">
              <a:buNone/>
            </a:pPr>
            <a:r>
              <a:rPr lang="en-AU" sz="2000" dirty="0"/>
              <a:t>Manufacturing </a:t>
            </a:r>
            <a:r>
              <a:rPr lang="en-AU" sz="2000" dirty="0" smtClean="0"/>
              <a:t>techniques</a:t>
            </a:r>
          </a:p>
          <a:p>
            <a:pPr marL="0" indent="0">
              <a:buNone/>
            </a:pPr>
            <a:r>
              <a:rPr lang="en-AU" sz="2000" dirty="0" smtClean="0"/>
              <a:t>Sustainability</a:t>
            </a:r>
          </a:p>
          <a:p>
            <a:pPr marL="0" indent="0">
              <a:buNone/>
            </a:pPr>
            <a:r>
              <a:rPr lang="en-AU" sz="2000" dirty="0" smtClean="0"/>
              <a:t>Decoration</a:t>
            </a:r>
          </a:p>
          <a:p>
            <a:pPr marL="0" indent="0">
              <a:buNone/>
            </a:pPr>
            <a:r>
              <a:rPr lang="en-AU" sz="2000" dirty="0"/>
              <a:t>Anthropometrics and </a:t>
            </a:r>
            <a:r>
              <a:rPr lang="en-AU" sz="2000" dirty="0" smtClean="0"/>
              <a:t>ergonomics</a:t>
            </a:r>
          </a:p>
          <a:p>
            <a:pPr marL="0" indent="0">
              <a:buNone/>
            </a:pPr>
            <a:r>
              <a:rPr lang="en-AU" sz="2000" dirty="0"/>
              <a:t>Material suitability and selection</a:t>
            </a:r>
            <a:endParaRPr lang="en-AU" sz="2000" dirty="0" smtClean="0"/>
          </a:p>
          <a:p>
            <a:pPr marL="0" indent="0">
              <a:buNone/>
            </a:pPr>
            <a:r>
              <a:rPr lang="en-AU" sz="2000" dirty="0"/>
              <a:t>	</a:t>
            </a:r>
          </a:p>
          <a:p>
            <a:pPr marL="0" indent="0">
              <a:buNone/>
            </a:pPr>
            <a:r>
              <a:rPr lang="en-AU" sz="2000" dirty="0"/>
              <a:t>	</a:t>
            </a:r>
          </a:p>
          <a:p>
            <a:pPr marL="0" indent="0">
              <a:buNone/>
            </a:pPr>
            <a:r>
              <a:rPr lang="en-AU" sz="2000" dirty="0"/>
              <a:t>	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 rot="16200000">
            <a:off x="10291726" y="5532643"/>
            <a:ext cx="3425252" cy="49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</a:rPr>
              <a:t>thactindech.weebly.com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70968" y="6102967"/>
            <a:ext cx="8103025" cy="880565"/>
            <a:chOff x="540232" y="3937298"/>
            <a:chExt cx="11136154" cy="1210178"/>
          </a:xfrm>
        </p:grpSpPr>
        <p:pic>
          <p:nvPicPr>
            <p:cNvPr id="12" name="Picture 11" descr="http://g04.a.alicdn.com/kf/HTB1l4.SIXXXXXaOXVXXq6xXFXXXE/Multi-function-furniture-fitting-lift-up-mechanism-for-coffee-tab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2" y="3937299"/>
              <a:ext cx="1815266" cy="121017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www.nyiad.edu/images/cms/design-articles/ICFFa061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3724" r="2709" b="9871"/>
            <a:stretch/>
          </p:blipFill>
          <p:spPr bwMode="auto">
            <a:xfrm>
              <a:off x="2432664" y="3937299"/>
              <a:ext cx="2248217" cy="1210177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cdn.decoist.com/wp-content/uploads/2012/03/Office-Recycled-Wooden-Furnitur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163" y="3937298"/>
              <a:ext cx="1741262" cy="12101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www.ashantifurniture.com.au/wp-content/uploads/2013/04/DVD06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156" y="3937298"/>
              <a:ext cx="1548294" cy="120457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www.skinnerinc.com/news/wp-content/uploads/2013/06/2663b-63-antique-italian-furnitur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0" b="9600"/>
            <a:stretch/>
          </p:blipFill>
          <p:spPr bwMode="auto">
            <a:xfrm>
              <a:off x="8198594" y="3937298"/>
              <a:ext cx="1790388" cy="120457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https://s-media-cache-ak0.pinimg.com/736x/a6/22/73/a62273450219e31e0e03939d3a75e18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448" y="3937298"/>
              <a:ext cx="1611938" cy="1204573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 smtClean="0"/>
              <a:t>Functionality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Refers </a:t>
            </a:r>
            <a:r>
              <a:rPr lang="en-US" dirty="0"/>
              <a:t>to how and whether </a:t>
            </a:r>
            <a:r>
              <a:rPr lang="en-US" dirty="0" smtClean="0"/>
              <a:t>it works </a:t>
            </a:r>
            <a:r>
              <a:rPr lang="en-US" dirty="0"/>
              <a:t>for it's intended use.</a:t>
            </a:r>
          </a:p>
          <a:p>
            <a:r>
              <a:rPr lang="en-US" dirty="0" smtClean="0"/>
              <a:t>Function </a:t>
            </a:r>
            <a:r>
              <a:rPr lang="en-US" dirty="0"/>
              <a:t>can be assessed </a:t>
            </a:r>
            <a:r>
              <a:rPr lang="en-US" dirty="0" smtClean="0"/>
              <a:t>by </a:t>
            </a:r>
            <a:r>
              <a:rPr lang="en-AU" dirty="0" smtClean="0"/>
              <a:t>examining </a:t>
            </a:r>
            <a:r>
              <a:rPr lang="en-AU" dirty="0"/>
              <a:t>safety features </a:t>
            </a:r>
            <a:r>
              <a:rPr lang="en-AU" dirty="0" smtClean="0"/>
              <a:t>like </a:t>
            </a:r>
            <a:r>
              <a:rPr lang="en-US" dirty="0" smtClean="0"/>
              <a:t>the </a:t>
            </a:r>
            <a:r>
              <a:rPr lang="en-US" dirty="0"/>
              <a:t>strength of the product.</a:t>
            </a:r>
          </a:p>
          <a:p>
            <a:r>
              <a:rPr lang="en-US" dirty="0" smtClean="0"/>
              <a:t>Is </a:t>
            </a:r>
            <a:r>
              <a:rPr lang="en-US" dirty="0"/>
              <a:t>it easy to use, are </a:t>
            </a:r>
            <a:r>
              <a:rPr lang="en-US" dirty="0" smtClean="0"/>
              <a:t>instruction </a:t>
            </a:r>
            <a:r>
              <a:rPr lang="en-AU" dirty="0" smtClean="0"/>
              <a:t>clear </a:t>
            </a:r>
            <a:r>
              <a:rPr lang="en-AU" dirty="0"/>
              <a:t>to understand.</a:t>
            </a:r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cdn.lifestyle.com.au/cache/616x308/factsheets/thumbnails/1168227_texture_from_stump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74" y="6183170"/>
            <a:ext cx="1626346" cy="813173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de-pest.co.uk/images/whyBanner420_2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3753"/>
          <a:stretch/>
        </p:blipFill>
        <p:spPr bwMode="auto">
          <a:xfrm>
            <a:off x="1527080" y="6180228"/>
            <a:ext cx="1141146" cy="813260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woodworkerssource.com/blog/wp-content/uploads/2012/11/rough_lumber-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01" y="6180228"/>
            <a:ext cx="661927" cy="813845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www.zinsseruk.com/wp-content/uploads/2012/06/knotted-timb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68" y="6176963"/>
            <a:ext cx="1411192" cy="812504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www.cordylineaspire.co.uk/images/waneintimber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65" y="6179571"/>
            <a:ext cx="1206041" cy="80989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tasmaniantimes.com/images/uploads/loggingwasteSTkimbooth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94" y="6179571"/>
            <a:ext cx="1089055" cy="813161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ssets.dornob.com/wp-content/uploads/2011/02/flip-black-white-cabine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5" y="569625"/>
            <a:ext cx="3030526" cy="4901941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Aesthetics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important, refers to </a:t>
            </a:r>
            <a:r>
              <a:rPr lang="en-US" dirty="0" smtClean="0"/>
              <a:t>the overall </a:t>
            </a:r>
            <a:r>
              <a:rPr lang="en-US" dirty="0"/>
              <a:t>appeal of the creation</a:t>
            </a:r>
            <a:r>
              <a:rPr lang="en-US" dirty="0" smtClean="0"/>
              <a:t>.</a:t>
            </a:r>
          </a:p>
          <a:p>
            <a:r>
              <a:rPr lang="en-US" dirty="0"/>
              <a:t>Aesthetics is determined by </a:t>
            </a:r>
            <a:r>
              <a:rPr lang="en-US" dirty="0" smtClean="0"/>
              <a:t>the arrangement </a:t>
            </a:r>
            <a:r>
              <a:rPr lang="en-US" dirty="0"/>
              <a:t>and use of </a:t>
            </a:r>
            <a:r>
              <a:rPr lang="en-US" dirty="0" smtClean="0"/>
              <a:t>elements </a:t>
            </a:r>
            <a:r>
              <a:rPr lang="en-AU" dirty="0" smtClean="0"/>
              <a:t>and </a:t>
            </a:r>
            <a:r>
              <a:rPr lang="en-AU" dirty="0"/>
              <a:t>principles of design.</a:t>
            </a:r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70968" y="6102967"/>
            <a:ext cx="8103025" cy="880565"/>
            <a:chOff x="540232" y="3937298"/>
            <a:chExt cx="11136154" cy="1210178"/>
          </a:xfrm>
        </p:grpSpPr>
        <p:pic>
          <p:nvPicPr>
            <p:cNvPr id="12" name="Picture 11" descr="http://g04.a.alicdn.com/kf/HTB1l4.SIXXXXXaOXVXXq6xXFXXXE/Multi-function-furniture-fitting-lift-up-mechanism-for-coffee-ta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2" y="3937299"/>
              <a:ext cx="1815266" cy="121017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www.nyiad.edu/images/cms/design-articles/ICFFa061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3724" r="2709" b="9871"/>
            <a:stretch/>
          </p:blipFill>
          <p:spPr bwMode="auto">
            <a:xfrm>
              <a:off x="2432664" y="3937299"/>
              <a:ext cx="2248217" cy="1210177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cdn.decoist.com/wp-content/uploads/2012/03/Office-Recycled-Wooden-Furnitur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163" y="3937298"/>
              <a:ext cx="1741262" cy="12101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www.ashantifurniture.com.au/wp-content/uploads/2013/04/DVD06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156" y="3937298"/>
              <a:ext cx="1548294" cy="120457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http://www.skinnerinc.com/news/wp-content/uploads/2013/06/2663b-63-antique-italian-furnitur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0" b="9600"/>
            <a:stretch/>
          </p:blipFill>
          <p:spPr bwMode="auto">
            <a:xfrm>
              <a:off x="8198594" y="3937298"/>
              <a:ext cx="1790388" cy="120457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s://s-media-cache-ak0.pinimg.com/736x/a6/22/73/a62273450219e31e0e03939d3a75e18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448" y="3937298"/>
              <a:ext cx="1611938" cy="1204573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greenupgrader.com/files/2008/08/image13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4015" r="5592" b="3363"/>
          <a:stretch/>
        </p:blipFill>
        <p:spPr bwMode="auto">
          <a:xfrm>
            <a:off x="7090347" y="689547"/>
            <a:ext cx="2810656" cy="4841824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Economics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budget is a necessary part of </a:t>
            </a:r>
            <a:r>
              <a:rPr lang="en-US" dirty="0" smtClean="0"/>
              <a:t>any </a:t>
            </a:r>
            <a:r>
              <a:rPr lang="en-AU" dirty="0" smtClean="0"/>
              <a:t>project.</a:t>
            </a:r>
          </a:p>
          <a:p>
            <a:r>
              <a:rPr lang="en-US" dirty="0"/>
              <a:t>Expenditure refers to cost of </a:t>
            </a:r>
            <a:r>
              <a:rPr lang="en-US" dirty="0" smtClean="0"/>
              <a:t>items, </a:t>
            </a:r>
            <a:r>
              <a:rPr lang="en-AU" dirty="0" smtClean="0"/>
              <a:t>tools</a:t>
            </a:r>
            <a:r>
              <a:rPr lang="en-AU" dirty="0"/>
              <a:t>, materials, </a:t>
            </a:r>
            <a:r>
              <a:rPr lang="en-AU" dirty="0" smtClean="0"/>
              <a:t>manufacturing </a:t>
            </a:r>
            <a:r>
              <a:rPr lang="en-US" dirty="0" smtClean="0"/>
              <a:t>process</a:t>
            </a:r>
            <a:r>
              <a:rPr lang="en-US" dirty="0"/>
              <a:t>, labour, energy and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project will need an estimated cost and an actual cost which will go into your portfolio.</a:t>
            </a:r>
          </a:p>
          <a:p>
            <a:endParaRPr lang="en-AU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70968" y="6102967"/>
            <a:ext cx="8103025" cy="880565"/>
            <a:chOff x="540232" y="3937298"/>
            <a:chExt cx="11136154" cy="1210178"/>
          </a:xfrm>
        </p:grpSpPr>
        <p:pic>
          <p:nvPicPr>
            <p:cNvPr id="12" name="Picture 11" descr="http://g04.a.alicdn.com/kf/HTB1l4.SIXXXXXaOXVXXq6xXFXXXE/Multi-function-furniture-fitting-lift-up-mechanism-for-coffee-ta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2" y="3937299"/>
              <a:ext cx="1815266" cy="121017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www.nyiad.edu/images/cms/design-articles/ICFFa061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3724" r="2709" b="9871"/>
            <a:stretch/>
          </p:blipFill>
          <p:spPr bwMode="auto">
            <a:xfrm>
              <a:off x="2432664" y="3937299"/>
              <a:ext cx="2248217" cy="1210177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cdn.decoist.com/wp-content/uploads/2012/03/Office-Recycled-Wooden-Furnitur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163" y="3937298"/>
              <a:ext cx="1741262" cy="12101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www.ashantifurniture.com.au/wp-content/uploads/2013/04/DVD06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156" y="3937298"/>
              <a:ext cx="1548294" cy="120457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ww.skinnerinc.com/news/wp-content/uploads/2013/06/2663b-63-antique-italian-furnitur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0" b="9600"/>
            <a:stretch/>
          </p:blipFill>
          <p:spPr bwMode="auto">
            <a:xfrm>
              <a:off x="8198594" y="3937298"/>
              <a:ext cx="1790388" cy="120457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s://s-media-cache-ak0.pinimg.com/736x/a6/22/73/a62273450219e31e0e03939d3a75e18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448" y="3937298"/>
              <a:ext cx="1611938" cy="1204573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s://s-media-cache-ak0.pinimg.com/564x/f3/6e/0f/f36e0f3736b4c7e305a9bfe3d579cea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37" y="1236027"/>
            <a:ext cx="5372100" cy="370522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Environment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What type of environment will your project live in, bedroom, lounge room, kitchen…</a:t>
            </a:r>
          </a:p>
          <a:p>
            <a:r>
              <a:rPr lang="en-AU" dirty="0" smtClean="0"/>
              <a:t>Matching your environment is important for a successful project.</a:t>
            </a:r>
          </a:p>
          <a:p>
            <a:r>
              <a:rPr lang="en-AU" dirty="0" smtClean="0"/>
              <a:t>Do you know where your project will end up living…</a:t>
            </a:r>
          </a:p>
          <a:p>
            <a:r>
              <a:rPr lang="en-AU" dirty="0" smtClean="0"/>
              <a:t>Explain the importance of matching your project to your intended environment?</a:t>
            </a:r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70968" y="6102967"/>
            <a:ext cx="8103025" cy="880565"/>
            <a:chOff x="540232" y="3937298"/>
            <a:chExt cx="11136154" cy="1210178"/>
          </a:xfrm>
        </p:grpSpPr>
        <p:pic>
          <p:nvPicPr>
            <p:cNvPr id="12" name="Picture 11" descr="http://g04.a.alicdn.com/kf/HTB1l4.SIXXXXXaOXVXXq6xXFXXXE/Multi-function-furniture-fitting-lift-up-mechanism-for-coffee-ta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2" y="3937299"/>
              <a:ext cx="1815266" cy="121017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www.nyiad.edu/images/cms/design-articles/ICFFa061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3724" r="2709" b="9871"/>
            <a:stretch/>
          </p:blipFill>
          <p:spPr bwMode="auto">
            <a:xfrm>
              <a:off x="2432664" y="3937299"/>
              <a:ext cx="2248217" cy="1210177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cdn.decoist.com/wp-content/uploads/2012/03/Office-Recycled-Wooden-Furnitur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163" y="3937298"/>
              <a:ext cx="1741262" cy="12101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www.ashantifurniture.com.au/wp-content/uploads/2013/04/DVD06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156" y="3937298"/>
              <a:ext cx="1548294" cy="120457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ww.skinnerinc.com/news/wp-content/uploads/2013/06/2663b-63-antique-italian-furnitur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0" b="9600"/>
            <a:stretch/>
          </p:blipFill>
          <p:spPr bwMode="auto">
            <a:xfrm>
              <a:off x="8198594" y="3937298"/>
              <a:ext cx="1790388" cy="120457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s://s-media-cache-ak0.pinimg.com/736x/a6/22/73/a62273450219e31e0e03939d3a75e18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448" y="3937298"/>
              <a:ext cx="1611938" cy="1204573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http://www.solidsmack.com/wp-content/uploads/2014/07/feature3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45" y="1168666"/>
            <a:ext cx="5861050" cy="329284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Manufacturing techniques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need to know the manufacturing techniques you want to use for your project.</a:t>
            </a:r>
          </a:p>
          <a:p>
            <a:r>
              <a:rPr lang="en-US" dirty="0" smtClean="0"/>
              <a:t>If you need to use the table router for a specific manufacturing technique, practice this before you attempt the part for your project.</a:t>
            </a:r>
          </a:p>
          <a:p>
            <a:r>
              <a:rPr lang="en-US" dirty="0" smtClean="0"/>
              <a:t>You will keep a record of your manufacturing techniques in your portfolio.</a:t>
            </a:r>
            <a:endParaRPr lang="en-US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70968" y="6102967"/>
            <a:ext cx="8103025" cy="880565"/>
            <a:chOff x="540232" y="3937298"/>
            <a:chExt cx="11136154" cy="1210178"/>
          </a:xfrm>
        </p:grpSpPr>
        <p:pic>
          <p:nvPicPr>
            <p:cNvPr id="12" name="Picture 11" descr="http://g04.a.alicdn.com/kf/HTB1l4.SIXXXXXaOXVXXq6xXFXXXE/Multi-function-furniture-fitting-lift-up-mechanism-for-coffee-ta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2" y="3937299"/>
              <a:ext cx="1815266" cy="121017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www.nyiad.edu/images/cms/design-articles/ICFFa061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3724" r="2709" b="9871"/>
            <a:stretch/>
          </p:blipFill>
          <p:spPr bwMode="auto">
            <a:xfrm>
              <a:off x="2432664" y="3937299"/>
              <a:ext cx="2248217" cy="1210177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cdn.decoist.com/wp-content/uploads/2012/03/Office-Recycled-Wooden-Furnitur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163" y="3937298"/>
              <a:ext cx="1741262" cy="12101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www.ashantifurniture.com.au/wp-content/uploads/2013/04/DVD06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156" y="3937298"/>
              <a:ext cx="1548294" cy="120457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ww.skinnerinc.com/news/wp-content/uploads/2013/06/2663b-63-antique-italian-furnitur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0" b="9600"/>
            <a:stretch/>
          </p:blipFill>
          <p:spPr bwMode="auto">
            <a:xfrm>
              <a:off x="8198594" y="3937298"/>
              <a:ext cx="1790388" cy="120457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s://s-media-cache-ak0.pinimg.com/736x/a6/22/73/a62273450219e31e0e03939d3a75e18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448" y="3937298"/>
              <a:ext cx="1611938" cy="1204573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://payload273.cargocollective.com/1/15/494624/7772525/GMA-070_forWeb_48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35" y="1310640"/>
            <a:ext cx="4572000" cy="342900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Sustainability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How will sustainability be used in your design?</a:t>
            </a:r>
          </a:p>
          <a:p>
            <a:r>
              <a:rPr lang="en-AU" dirty="0" smtClean="0"/>
              <a:t>What will be done with the off cuts of your timber?</a:t>
            </a:r>
          </a:p>
          <a:p>
            <a:r>
              <a:rPr lang="en-AU" dirty="0" smtClean="0"/>
              <a:t>How will this minimise your carbon footprint on the local community?</a:t>
            </a:r>
            <a:endParaRPr lang="en-AU" dirty="0"/>
          </a:p>
          <a:p>
            <a:endParaRPr lang="en-AU" dirty="0"/>
          </a:p>
        </p:txBody>
      </p:sp>
      <p:pic>
        <p:nvPicPr>
          <p:cNvPr id="12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70968" y="6102967"/>
            <a:ext cx="8103025" cy="880565"/>
            <a:chOff x="540232" y="3937298"/>
            <a:chExt cx="11136154" cy="1210178"/>
          </a:xfrm>
        </p:grpSpPr>
        <p:pic>
          <p:nvPicPr>
            <p:cNvPr id="15" name="Picture 14" descr="http://g04.a.alicdn.com/kf/HTB1l4.SIXXXXXaOXVXXq6xXFXXXE/Multi-function-furniture-fitting-lift-up-mechanism-for-coffee-ta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2" y="3937299"/>
              <a:ext cx="1815266" cy="1210177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www.nyiad.edu/images/cms/design-articles/ICFFa061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" t="3724" r="2709" b="9871"/>
            <a:stretch/>
          </p:blipFill>
          <p:spPr bwMode="auto">
            <a:xfrm>
              <a:off x="2432664" y="3937299"/>
              <a:ext cx="2248217" cy="1210177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cdn.decoist.com/wp-content/uploads/2012/03/Office-Recycled-Wooden-Furnitur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163" y="3937298"/>
              <a:ext cx="1741262" cy="121017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http://www.ashantifurniture.com.au/wp-content/uploads/2013/04/DVD06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156" y="3937298"/>
              <a:ext cx="1548294" cy="1204573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http://www.skinnerinc.com/news/wp-content/uploads/2013/06/2663b-63-antique-italian-furnitur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0" b="9600"/>
            <a:stretch/>
          </p:blipFill>
          <p:spPr bwMode="auto">
            <a:xfrm>
              <a:off x="8198594" y="3937298"/>
              <a:ext cx="1790388" cy="1204573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s-media-cache-ak0.pinimg.com/736x/a6/22/73/a62273450219e31e0e03939d3a75e18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448" y="3937298"/>
              <a:ext cx="1611938" cy="1204573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http://cdn1-www.momtastic.com/assets/uploads/2011/09/file_168782_3_110914-furniture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9884"/>
          <a:stretch/>
        </p:blipFill>
        <p:spPr bwMode="auto">
          <a:xfrm>
            <a:off x="5676900" y="899160"/>
            <a:ext cx="5094048" cy="4171633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486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Industrial Technology</vt:lpstr>
      <vt:lpstr>This is the topic we will be covering today</vt:lpstr>
      <vt:lpstr>This presentation covers…</vt:lpstr>
      <vt:lpstr>Functionality  </vt:lpstr>
      <vt:lpstr>Aesthetics  </vt:lpstr>
      <vt:lpstr> Economics  </vt:lpstr>
      <vt:lpstr>Environment </vt:lpstr>
      <vt:lpstr>Manufacturing techniques  </vt:lpstr>
      <vt:lpstr>Sustainability  </vt:lpstr>
      <vt:lpstr>Decoration   </vt:lpstr>
      <vt:lpstr>Anthropometrics and ergonomics </vt:lpstr>
      <vt:lpstr>Material suitability and selection </vt:lpstr>
    </vt:vector>
  </TitlesOfParts>
  <Company>Sydney Anglican Schools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</dc:title>
  <dc:creator>Jonathan Howe</dc:creator>
  <cp:lastModifiedBy>Jonathan Howe</cp:lastModifiedBy>
  <cp:revision>144</cp:revision>
  <dcterms:created xsi:type="dcterms:W3CDTF">2016-01-20T10:43:16Z</dcterms:created>
  <dcterms:modified xsi:type="dcterms:W3CDTF">2016-08-01T03:55:20Z</dcterms:modified>
</cp:coreProperties>
</file>