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1" r:id="rId3"/>
    <p:sldId id="258" r:id="rId4"/>
    <p:sldId id="261" r:id="rId5"/>
    <p:sldId id="275" r:id="rId6"/>
    <p:sldId id="267" r:id="rId7"/>
    <p:sldId id="270" r:id="rId8"/>
    <p:sldId id="269" r:id="rId9"/>
    <p:sldId id="274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484D9"/>
    <a:srgbClr val="FF5050"/>
    <a:srgbClr val="01BCFF"/>
    <a:srgbClr val="9751C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65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14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44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9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79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64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38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72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5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4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1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33CB-0334-4DF4-88B6-0248184CF66D}" type="datetimeFigureOut">
              <a:rPr lang="en-AU" smtClean="0"/>
              <a:t>26/07/2016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53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29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hyperlink" Target="thactech.weebly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12" Type="http://schemas.openxmlformats.org/officeDocument/2006/relationships/image" Target="../media/image22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11" Type="http://schemas.openxmlformats.org/officeDocument/2006/relationships/image" Target="../media/image21.jpeg"/><Relationship Id="rId5" Type="http://schemas.openxmlformats.org/officeDocument/2006/relationships/image" Target="../media/image14.jpeg"/><Relationship Id="rId10" Type="http://schemas.openxmlformats.org/officeDocument/2006/relationships/image" Target="../media/image20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12" Type="http://schemas.openxmlformats.org/officeDocument/2006/relationships/image" Target="../media/image25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11" Type="http://schemas.openxmlformats.org/officeDocument/2006/relationships/image" Target="../media/image24.jpeg"/><Relationship Id="rId5" Type="http://schemas.openxmlformats.org/officeDocument/2006/relationships/image" Target="../media/image14.jpeg"/><Relationship Id="rId10" Type="http://schemas.openxmlformats.org/officeDocument/2006/relationships/image" Target="../media/image23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26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27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png"/><Relationship Id="rId7" Type="http://schemas.openxmlformats.org/officeDocument/2006/relationships/image" Target="../media/image16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28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716" y="890008"/>
            <a:ext cx="11212642" cy="2387600"/>
          </a:xfrm>
        </p:spPr>
        <p:txBody>
          <a:bodyPr/>
          <a:lstStyle/>
          <a:p>
            <a:r>
              <a:rPr lang="en-AU" dirty="0" smtClean="0"/>
              <a:t>Industrial Technology</a:t>
            </a:r>
            <a:endParaRPr lang="en-AU" dirty="0"/>
          </a:p>
        </p:txBody>
      </p:sp>
      <p:pic>
        <p:nvPicPr>
          <p:cNvPr id="1026" name="Picture 2" descr="thomas-hassall-anglican-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59" y="656221"/>
            <a:ext cx="1380344" cy="14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1476531" y="6031120"/>
            <a:ext cx="9144000" cy="45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Design – </a:t>
            </a:r>
            <a:r>
              <a:rPr lang="en-AU" dirty="0" err="1" smtClean="0"/>
              <a:t>Pricinples</a:t>
            </a:r>
            <a:r>
              <a:rPr lang="en-AU" dirty="0" smtClean="0"/>
              <a:t> </a:t>
            </a:r>
            <a:r>
              <a:rPr lang="en-AU" dirty="0" smtClean="0"/>
              <a:t>of Design</a:t>
            </a:r>
            <a:endParaRPr lang="en-AU" dirty="0"/>
          </a:p>
        </p:txBody>
      </p:sp>
      <p:grpSp>
        <p:nvGrpSpPr>
          <p:cNvPr id="6" name="Group 5"/>
          <p:cNvGrpSpPr/>
          <p:nvPr/>
        </p:nvGrpSpPr>
        <p:grpSpPr>
          <a:xfrm>
            <a:off x="169074" y="3930802"/>
            <a:ext cx="11854228" cy="1370239"/>
            <a:chOff x="205359" y="3930802"/>
            <a:chExt cx="11854228" cy="1370239"/>
          </a:xfrm>
        </p:grpSpPr>
        <p:pic>
          <p:nvPicPr>
            <p:cNvPr id="3" name="Picture 2" descr="http://coconart.com/wp-content/uploads/2013/02/copy_4_adi_kalina_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59" y="3934061"/>
              <a:ext cx="911321" cy="1366980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maricamckeel.com/wp-content/uploads/2013/10/steel-tabl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265" y="3934061"/>
              <a:ext cx="1831754" cy="1366980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designboom.com/wp-content/uploads/2014/03/bae-se-hwa-steam12-designboo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623" y="3931990"/>
              <a:ext cx="2231917" cy="136698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cdn.home-reviews.com/2011/07/sculptural-handmade-makemei-furniture-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643" y="3930802"/>
              <a:ext cx="2462459" cy="1366980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orldhousedesign.com/wp-content/uploads/2010/09/Molly-Desk-by-Toby-Howes-Furnitur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755" y="3930802"/>
              <a:ext cx="2059347" cy="136698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bydleni-z.cz/wp-content/uploads/2013/07/ying-yang-outdoor-furniture-desig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3230" y="3931990"/>
              <a:ext cx="1976357" cy="136698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3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Past paper question related to design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No past paper questions.</a:t>
            </a:r>
          </a:p>
          <a:p>
            <a:r>
              <a:rPr lang="en-AU" dirty="0" smtClean="0"/>
              <a:t>Design is directly related to the HSC portfolio.</a:t>
            </a:r>
          </a:p>
          <a:p>
            <a:r>
              <a:rPr lang="en-AU" dirty="0" smtClean="0"/>
              <a:t>Design, management and communication will be marked in your HSC Major Project.</a:t>
            </a:r>
            <a:endParaRPr lang="en-AU" dirty="0"/>
          </a:p>
          <a:p>
            <a:endParaRPr lang="en-AU" dirty="0"/>
          </a:p>
        </p:txBody>
      </p:sp>
      <p:pic>
        <p:nvPicPr>
          <p:cNvPr id="12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smh.com.au/content/dam/images/2/v/0/9/f/image.related.articleLeadwide.620x349.2uzpq.png/13809181599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1360487"/>
            <a:ext cx="5905500" cy="3324226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-138616" y="6035550"/>
            <a:ext cx="7868587" cy="909536"/>
            <a:chOff x="205359" y="3930802"/>
            <a:chExt cx="11854228" cy="1370239"/>
          </a:xfrm>
        </p:grpSpPr>
        <p:pic>
          <p:nvPicPr>
            <p:cNvPr id="16" name="Picture 15" descr="http://coconart.com/wp-content/uploads/2013/02/copy_4_adi_kalina_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59" y="3934061"/>
              <a:ext cx="911321" cy="1366980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maricamckeel.com/wp-content/uploads/2013/10/steel-tabl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265" y="3934061"/>
              <a:ext cx="1831754" cy="1366980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www.designboom.com/wp-content/uploads/2014/03/bae-se-hwa-steam12-designboom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623" y="3931990"/>
              <a:ext cx="2231917" cy="136698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cdn.home-reviews.com/2011/07/sculptural-handmade-makemei-furniture-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643" y="3930802"/>
              <a:ext cx="2462459" cy="1366980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http://worldhousedesign.com/wp-content/uploads/2010/09/Molly-Desk-by-Toby-Howes-Furniture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755" y="3930802"/>
              <a:ext cx="2059347" cy="136698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http://www.bydleni-z.cz/wp-content/uploads/2013/07/ying-yang-outdoor-furniture-design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3230" y="3931990"/>
              <a:ext cx="1976357" cy="136698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09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is the topic we will be covering today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Industry Study</a:t>
            </a:r>
          </a:p>
          <a:p>
            <a:pPr marL="0" indent="0">
              <a:buNone/>
            </a:pPr>
            <a:r>
              <a:rPr lang="en-AU" dirty="0" smtClean="0"/>
              <a:t>Design, </a:t>
            </a: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Management and Communication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Production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2">
                    <a:lumMod val="90000"/>
                  </a:schemeClr>
                </a:solidFill>
              </a:rPr>
              <a:t>Industry Related Manufacturing Technology</a:t>
            </a:r>
            <a:endParaRPr lang="en-A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10296806" y="4877055"/>
            <a:ext cx="3232754" cy="996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t</a:t>
            </a:r>
            <a:r>
              <a:rPr lang="en-AU" dirty="0" smtClean="0">
                <a:solidFill>
                  <a:schemeClr val="tx1"/>
                </a:solidFill>
              </a:rPr>
              <a:t>hacindtech.weebly.com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1" name="Picture 2" descr="http://villainteriors.com.au/wp-content/uploads/2011/12/Marcel_Side_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99" y="4194599"/>
            <a:ext cx="1482578" cy="1517281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 descr="http://ecc.com.au/content/images/thumbs/0006284_manhattan-coffee-tabl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735" y="4194101"/>
            <a:ext cx="2686049" cy="1517311"/>
          </a:xfrm>
          <a:prstGeom prst="rect">
            <a:avLst/>
          </a:prstGeom>
          <a:noFill/>
          <a:ln w="38100">
            <a:solidFill>
              <a:srgbClr val="F484D9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cdn.shopify.com/s/files/1/0042/2962/products/deloraine-sassafras-two-layer-jewellery-box-2_1024x1024.jpg?v=14333539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73" y="4194101"/>
            <a:ext cx="2275657" cy="1516157"/>
          </a:xfrm>
          <a:prstGeom prst="rect">
            <a:avLst/>
          </a:prstGeom>
          <a:noFill/>
          <a:ln w="38100">
            <a:solidFill>
              <a:srgbClr val="92D050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latrockhickory.com/images/Case%20Goods/290%20Dresse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1" r="11345"/>
          <a:stretch/>
        </p:blipFill>
        <p:spPr bwMode="auto">
          <a:xfrm>
            <a:off x="9828102" y="4194101"/>
            <a:ext cx="1745457" cy="1507242"/>
          </a:xfrm>
          <a:prstGeom prst="rect">
            <a:avLst/>
          </a:prstGeom>
          <a:noFill/>
          <a:ln w="38100">
            <a:solidFill>
              <a:srgbClr val="9751CB">
                <a:alpha val="4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http://www.acupuncturebrooklyn.com/wp-content/uploads/2009/12/rocking-chair_mesquit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30" y="4194101"/>
            <a:ext cx="1370986" cy="1517779"/>
          </a:xfrm>
          <a:prstGeom prst="rect">
            <a:avLst/>
          </a:prstGeom>
          <a:noFill/>
          <a:ln w="38100">
            <a:solidFill>
              <a:srgbClr val="FF5050">
                <a:alpha val="40000"/>
              </a:srgbClr>
            </a:solidFill>
          </a:ln>
          <a:extLst/>
        </p:spPr>
      </p:pic>
      <p:sp>
        <p:nvSpPr>
          <p:cNvPr id="16" name="Rectangle 15"/>
          <p:cNvSpPr/>
          <p:nvPr/>
        </p:nvSpPr>
        <p:spPr>
          <a:xfrm>
            <a:off x="304223" y="5718424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Industry Study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418317" y="5718424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Production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18159" y="5829507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Management and communication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85199" y="5715152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Design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10230" y="5829507"/>
            <a:ext cx="1981200" cy="556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bg2">
                    <a:lumMod val="75000"/>
                  </a:schemeClr>
                </a:solidFill>
              </a:rPr>
              <a:t>Industry Related Manufacturing Technologies</a:t>
            </a:r>
            <a:endParaRPr lang="en-AU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presentation covers…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Proportion</a:t>
            </a:r>
          </a:p>
          <a:p>
            <a:pPr marL="0" indent="0">
              <a:buNone/>
            </a:pPr>
            <a:r>
              <a:rPr lang="en-AU" dirty="0" smtClean="0"/>
              <a:t>The Golden Ratio 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Balance</a:t>
            </a:r>
          </a:p>
          <a:p>
            <a:pPr marL="0" indent="0">
              <a:buNone/>
            </a:pPr>
            <a:r>
              <a:rPr lang="en-AU" dirty="0" smtClean="0"/>
              <a:t>Rhythm</a:t>
            </a:r>
          </a:p>
          <a:p>
            <a:pPr marL="0" indent="0">
              <a:buNone/>
            </a:pPr>
            <a:r>
              <a:rPr lang="en-AU" dirty="0" smtClean="0"/>
              <a:t>Emphasis</a:t>
            </a:r>
          </a:p>
          <a:p>
            <a:pPr marL="0" indent="0">
              <a:buNone/>
            </a:pPr>
            <a:r>
              <a:rPr lang="en-AU" dirty="0"/>
              <a:t>Contrast, harmony and unity</a:t>
            </a:r>
            <a:endParaRPr lang="en-AU" dirty="0" smtClean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	</a:t>
            </a:r>
          </a:p>
          <a:p>
            <a:pPr marL="0" indent="0">
              <a:buNone/>
            </a:pPr>
            <a:r>
              <a:rPr lang="en-AU" dirty="0"/>
              <a:t>	</a:t>
            </a:r>
          </a:p>
          <a:p>
            <a:pPr marL="0" indent="0">
              <a:buNone/>
            </a:pPr>
            <a:r>
              <a:rPr lang="en-AU" dirty="0"/>
              <a:t>	</a:t>
            </a:r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 rot="16200000">
            <a:off x="10291726" y="5532643"/>
            <a:ext cx="3425252" cy="494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</a:rPr>
              <a:t>thactindech.weebly.com</a:t>
            </a:r>
            <a:endParaRPr lang="en-A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38616" y="6035550"/>
            <a:ext cx="7868587" cy="909536"/>
            <a:chOff x="205359" y="3930802"/>
            <a:chExt cx="11854228" cy="1370239"/>
          </a:xfrm>
        </p:grpSpPr>
        <p:pic>
          <p:nvPicPr>
            <p:cNvPr id="12" name="Picture 11" descr="http://coconart.com/wp-content/uploads/2013/02/copy_4_adi_kalina_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59" y="3934061"/>
              <a:ext cx="911321" cy="1366980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maricamckeel.com/wp-content/uploads/2013/10/steel-tabl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265" y="3934061"/>
              <a:ext cx="1831754" cy="1366980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6" descr="http://www.designboom.com/wp-content/uploads/2014/03/bae-se-hwa-steam12-designboo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623" y="3931990"/>
              <a:ext cx="2231917" cy="136698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8" descr="http://cdn.home-reviews.com/2011/07/sculptural-handmade-makemei-furniture-7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643" y="3930802"/>
              <a:ext cx="2462459" cy="1366980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worldhousedesign.com/wp-content/uploads/2010/09/Molly-Desk-by-Toby-Howes-Furnitur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755" y="3930802"/>
              <a:ext cx="2059347" cy="136698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2" descr="http://www.bydleni-z.cz/wp-content/uploads/2013/07/ying-yang-outdoor-furniture-design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3230" y="3931990"/>
              <a:ext cx="1976357" cy="136698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93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43692" cy="1600200"/>
          </a:xfrm>
        </p:spPr>
        <p:txBody>
          <a:bodyPr>
            <a:normAutofit/>
          </a:bodyPr>
          <a:lstStyle/>
          <a:p>
            <a:r>
              <a:rPr lang="en-AU" dirty="0"/>
              <a:t>Proportion 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Refers to the way all the </a:t>
            </a:r>
            <a:r>
              <a:rPr lang="en-US" dirty="0" smtClean="0"/>
              <a:t>parts of </a:t>
            </a:r>
            <a:r>
              <a:rPr lang="en-US" dirty="0"/>
              <a:t>design relate to each other.</a:t>
            </a:r>
          </a:p>
          <a:p>
            <a:r>
              <a:rPr lang="en-US" dirty="0" smtClean="0"/>
              <a:t>Individually </a:t>
            </a:r>
            <a:r>
              <a:rPr lang="en-US" dirty="0"/>
              <a:t>and as a whole.</a:t>
            </a:r>
          </a:p>
          <a:p>
            <a:r>
              <a:rPr lang="en-US" dirty="0"/>
              <a:t>Shape, size, amount of </a:t>
            </a:r>
            <a:r>
              <a:rPr lang="en-US" dirty="0" smtClean="0"/>
              <a:t>parts </a:t>
            </a:r>
            <a:r>
              <a:rPr lang="en-AU" dirty="0" smtClean="0"/>
              <a:t>are </a:t>
            </a:r>
            <a:r>
              <a:rPr lang="en-AU" dirty="0"/>
              <a:t>compared.</a:t>
            </a:r>
          </a:p>
          <a:p>
            <a:r>
              <a:rPr lang="en-US" dirty="0"/>
              <a:t>What is the golden ratio?</a:t>
            </a:r>
            <a:endParaRPr lang="en-AU" dirty="0"/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38616" y="6035550"/>
            <a:ext cx="7868587" cy="909536"/>
            <a:chOff x="205359" y="3930802"/>
            <a:chExt cx="11854228" cy="1370239"/>
          </a:xfrm>
        </p:grpSpPr>
        <p:pic>
          <p:nvPicPr>
            <p:cNvPr id="12" name="Picture 11" descr="http://coconart.com/wp-content/uploads/2013/02/copy_4_adi_kalina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59" y="3934061"/>
              <a:ext cx="911321" cy="1366980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://maricamckeel.com/wp-content/uploads/2013/10/steel-tabl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265" y="3934061"/>
              <a:ext cx="1831754" cy="1366980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www.designboom.com/wp-content/uploads/2014/03/bae-se-hwa-steam12-designboom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623" y="3931990"/>
              <a:ext cx="2231917" cy="136698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cdn.home-reviews.com/2011/07/sculptural-handmade-makemei-furniture-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643" y="3930802"/>
              <a:ext cx="2462459" cy="1366980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ttp://worldhousedesign.com/wp-content/uploads/2010/09/Molly-Desk-by-Toby-Howes-Furnitur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755" y="3930802"/>
              <a:ext cx="2059347" cy="136698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http://www.bydleni-z.cz/wp-content/uploads/2013/07/ying-yang-outdoor-furniture-design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3230" y="3931990"/>
              <a:ext cx="1976357" cy="136698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https://speakersfive.files.wordpress.com/2012/02/bark_furniture_beacon_desk_chai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71" y="1257300"/>
            <a:ext cx="5434136" cy="3370263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43692" cy="1600200"/>
          </a:xfrm>
        </p:spPr>
        <p:txBody>
          <a:bodyPr>
            <a:normAutofit/>
          </a:bodyPr>
          <a:lstStyle/>
          <a:p>
            <a:r>
              <a:rPr lang="en-AU" dirty="0" smtClean="0"/>
              <a:t>Golden Ratio 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Many objects are designed using the golden ratio as a guide.</a:t>
            </a:r>
          </a:p>
          <a:p>
            <a:r>
              <a:rPr lang="en-AU" dirty="0" smtClean="0"/>
              <a:t>The golden ratio is approx. 1.6.</a:t>
            </a:r>
          </a:p>
          <a:p>
            <a:r>
              <a:rPr lang="en-AU" dirty="0" smtClean="0"/>
              <a:t>The pyramids use this the base being 756 feet with a height of 481 feet. The ratio of the base to the height is 1.5717.</a:t>
            </a:r>
          </a:p>
          <a:p>
            <a:r>
              <a:rPr lang="en-AU" dirty="0" smtClean="0"/>
              <a:t>Apple logo is designed using the golden ratio.</a:t>
            </a:r>
          </a:p>
          <a:p>
            <a:r>
              <a:rPr lang="en-AU" dirty="0" smtClean="0"/>
              <a:t>Measure something in the workshop and see if the ratio is similar to the golden one.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38616" y="6035550"/>
            <a:ext cx="7868587" cy="909536"/>
            <a:chOff x="205359" y="3930802"/>
            <a:chExt cx="11854228" cy="1370239"/>
          </a:xfrm>
        </p:grpSpPr>
        <p:pic>
          <p:nvPicPr>
            <p:cNvPr id="12" name="Picture 11" descr="http://coconart.com/wp-content/uploads/2013/02/copy_4_adi_kalina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59" y="3934061"/>
              <a:ext cx="911321" cy="1366980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://maricamckeel.com/wp-content/uploads/2013/10/steel-tabl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265" y="3934061"/>
              <a:ext cx="1831754" cy="1366980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www.designboom.com/wp-content/uploads/2014/03/bae-se-hwa-steam12-designboom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623" y="3931990"/>
              <a:ext cx="2231917" cy="136698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cdn.home-reviews.com/2011/07/sculptural-handmade-makemei-furniture-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643" y="3930802"/>
              <a:ext cx="2462459" cy="1366980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ttp://worldhousedesign.com/wp-content/uploads/2010/09/Molly-Desk-by-Toby-Howes-Furnitur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755" y="3930802"/>
              <a:ext cx="2059347" cy="136698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http://www.bydleni-z.cz/wp-content/uploads/2013/07/ying-yang-outdoor-furniture-design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3230" y="3931990"/>
              <a:ext cx="1976357" cy="136698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://www.livescience.com/images/i/000/054/153/original/golden-ratio.jpg?1372115963?interpolation=lanczos-none&amp;downsize=*:140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121" y="544777"/>
            <a:ext cx="3333891" cy="2023672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.cloudinary.com/dk-find-out/image/upload/q_80,w_1440/MA_00891599_o3zx9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54" y="3312188"/>
            <a:ext cx="2989301" cy="1980412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kinja-img.com/gawker-media/image/upload/s--J5-3BeTI--/18pvvn3hr0e77jpg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809" y="3312188"/>
            <a:ext cx="3514361" cy="1976828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41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Balance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occurs when the visual </a:t>
            </a:r>
            <a:r>
              <a:rPr lang="en-AU" dirty="0"/>
              <a:t>w</a:t>
            </a:r>
            <a:r>
              <a:rPr lang="en-AU" dirty="0" smtClean="0"/>
              <a:t>eights </a:t>
            </a:r>
            <a:r>
              <a:rPr lang="en-AU" dirty="0"/>
              <a:t>(shape, </a:t>
            </a:r>
            <a:r>
              <a:rPr lang="en-AU" dirty="0" smtClean="0"/>
              <a:t>texture, </a:t>
            </a:r>
            <a:r>
              <a:rPr lang="en-US" dirty="0" smtClean="0"/>
              <a:t>colours</a:t>
            </a:r>
            <a:r>
              <a:rPr lang="en-US" dirty="0"/>
              <a:t>, lines and spaces) </a:t>
            </a:r>
            <a:r>
              <a:rPr lang="en-US" dirty="0" smtClean="0"/>
              <a:t>of </a:t>
            </a:r>
            <a:r>
              <a:rPr lang="en-AU" dirty="0" smtClean="0"/>
              <a:t>the </a:t>
            </a:r>
            <a:r>
              <a:rPr lang="en-AU" dirty="0"/>
              <a:t>design are </a:t>
            </a:r>
            <a:r>
              <a:rPr lang="en-AU" dirty="0" smtClean="0"/>
              <a:t>equally balanced</a:t>
            </a:r>
            <a:r>
              <a:rPr lang="en-AU" dirty="0"/>
              <a:t>.</a:t>
            </a:r>
          </a:p>
          <a:p>
            <a:r>
              <a:rPr lang="en-US" dirty="0" smtClean="0"/>
              <a:t>Three </a:t>
            </a:r>
            <a:r>
              <a:rPr lang="en-US" dirty="0"/>
              <a:t>types of balance </a:t>
            </a:r>
            <a:r>
              <a:rPr lang="en-US" dirty="0" smtClean="0"/>
              <a:t>are </a:t>
            </a:r>
            <a:r>
              <a:rPr lang="en-AU" dirty="0" smtClean="0"/>
              <a:t>symmetrical</a:t>
            </a:r>
            <a:r>
              <a:rPr lang="en-AU" dirty="0"/>
              <a:t>, asymmetrical </a:t>
            </a:r>
            <a:r>
              <a:rPr lang="en-AU" dirty="0" smtClean="0"/>
              <a:t>and radial</a:t>
            </a:r>
            <a:r>
              <a:rPr lang="en-AU" dirty="0"/>
              <a:t>.</a:t>
            </a:r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38616" y="6035550"/>
            <a:ext cx="7868587" cy="909536"/>
            <a:chOff x="205359" y="3930802"/>
            <a:chExt cx="11854228" cy="1370239"/>
          </a:xfrm>
        </p:grpSpPr>
        <p:pic>
          <p:nvPicPr>
            <p:cNvPr id="12" name="Picture 11" descr="http://coconart.com/wp-content/uploads/2013/02/copy_4_adi_kalina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59" y="3934061"/>
              <a:ext cx="911321" cy="1366980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://maricamckeel.com/wp-content/uploads/2013/10/steel-tabl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265" y="3934061"/>
              <a:ext cx="1831754" cy="1366980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http://www.designboom.com/wp-content/uploads/2014/03/bae-se-hwa-steam12-designboom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623" y="3931990"/>
              <a:ext cx="2231917" cy="136698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http://cdn.home-reviews.com/2011/07/sculptural-handmade-makemei-furniture-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643" y="3930802"/>
              <a:ext cx="2462459" cy="1366980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0" descr="http://worldhousedesign.com/wp-content/uploads/2010/09/Molly-Desk-by-Toby-Howes-Furnitur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755" y="3930802"/>
              <a:ext cx="2059347" cy="136698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2" descr="http://www.bydleni-z.cz/wp-content/uploads/2013/07/ying-yang-outdoor-furniture-design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3230" y="3931990"/>
              <a:ext cx="1976357" cy="136698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0" name="Picture 2" descr="http://www.homecrux.com/wp-content/uploads/2013/01/the-round-table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134" y="3232355"/>
            <a:ext cx="2482837" cy="2114550"/>
          </a:xfrm>
          <a:prstGeom prst="rect">
            <a:avLst/>
          </a:prstGeom>
          <a:noFill/>
          <a:ln w="38100">
            <a:solidFill>
              <a:srgbClr val="9751C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jrusten.com/wp-content/uploads/2010/07/oldccnt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07" y="457200"/>
            <a:ext cx="3578225" cy="2087298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3.amazonaws.com/images2.eprevue.net/p4dbimg/1382/images/779-305top-771-071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4" y="3232356"/>
            <a:ext cx="2249521" cy="2114550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>Rhythm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Organised movement.</a:t>
            </a:r>
            <a:endParaRPr lang="en-AU" dirty="0"/>
          </a:p>
          <a:p>
            <a:r>
              <a:rPr lang="en-US" dirty="0" smtClean="0"/>
              <a:t>A </a:t>
            </a:r>
            <a:r>
              <a:rPr lang="en-US" dirty="0"/>
              <a:t>visual beat that </a:t>
            </a:r>
            <a:r>
              <a:rPr lang="en-US" dirty="0" smtClean="0"/>
              <a:t>stimulates the </a:t>
            </a:r>
            <a:r>
              <a:rPr lang="en-US" dirty="0"/>
              <a:t>eye to move around </a:t>
            </a:r>
            <a:r>
              <a:rPr lang="en-US" dirty="0" smtClean="0"/>
              <a:t>the </a:t>
            </a:r>
            <a:r>
              <a:rPr lang="en-AU" dirty="0" smtClean="0"/>
              <a:t>design</a:t>
            </a:r>
            <a:r>
              <a:rPr lang="en-AU" dirty="0"/>
              <a:t>.</a:t>
            </a:r>
          </a:p>
          <a:p>
            <a:r>
              <a:rPr lang="en-AU" dirty="0" smtClean="0"/>
              <a:t>Strong </a:t>
            </a:r>
            <a:r>
              <a:rPr lang="en-AU" dirty="0"/>
              <a:t>when line, </a:t>
            </a:r>
            <a:r>
              <a:rPr lang="en-AU" dirty="0" smtClean="0"/>
              <a:t>shape, colour</a:t>
            </a:r>
            <a:r>
              <a:rPr lang="en-AU" dirty="0"/>
              <a:t>, and texture </a:t>
            </a:r>
            <a:r>
              <a:rPr lang="en-AU" dirty="0" smtClean="0"/>
              <a:t>are repeated</a:t>
            </a:r>
            <a:r>
              <a:rPr lang="en-AU" dirty="0"/>
              <a:t>.</a:t>
            </a:r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38616" y="6035550"/>
            <a:ext cx="7868587" cy="909536"/>
            <a:chOff x="205359" y="3930802"/>
            <a:chExt cx="11854228" cy="1370239"/>
          </a:xfrm>
        </p:grpSpPr>
        <p:pic>
          <p:nvPicPr>
            <p:cNvPr id="12" name="Picture 11" descr="http://coconart.com/wp-content/uploads/2013/02/copy_4_adi_kalina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59" y="3934061"/>
              <a:ext cx="911321" cy="1366980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://maricamckeel.com/wp-content/uploads/2013/10/steel-tabl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265" y="3934061"/>
              <a:ext cx="1831754" cy="1366980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www.designboom.com/wp-content/uploads/2014/03/bae-se-hwa-steam12-designboom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623" y="3931990"/>
              <a:ext cx="2231917" cy="136698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cdn.home-reviews.com/2011/07/sculptural-handmade-makemei-furniture-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643" y="3930802"/>
              <a:ext cx="2462459" cy="1366980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ttp://worldhousedesign.com/wp-content/uploads/2010/09/Molly-Desk-by-Toby-Howes-Furnitur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755" y="3930802"/>
              <a:ext cx="2059347" cy="136698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http://www.bydleni-z.cz/wp-content/uploads/2013/07/ying-yang-outdoor-furniture-design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3230" y="3931990"/>
              <a:ext cx="1976357" cy="136698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http://cdn.trendhunterstatic.com/thumbs/rising-table.jpe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732" y="1495425"/>
            <a:ext cx="4528998" cy="3109913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4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Emphasis</a:t>
            </a: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Creates a focal point in </a:t>
            </a:r>
            <a:r>
              <a:rPr lang="en-US" dirty="0" smtClean="0"/>
              <a:t>design </a:t>
            </a:r>
            <a:r>
              <a:rPr lang="en-AU" dirty="0" smtClean="0"/>
              <a:t>created </a:t>
            </a:r>
            <a:r>
              <a:rPr lang="en-AU" dirty="0"/>
              <a:t>by placement, </a:t>
            </a:r>
            <a:r>
              <a:rPr lang="en-AU" dirty="0" smtClean="0"/>
              <a:t>contrast or </a:t>
            </a:r>
            <a:r>
              <a:rPr lang="en-AU" dirty="0"/>
              <a:t>isolation.</a:t>
            </a:r>
          </a:p>
          <a:p>
            <a:r>
              <a:rPr lang="en-US" dirty="0" smtClean="0"/>
              <a:t>No </a:t>
            </a:r>
            <a:r>
              <a:rPr lang="en-US" dirty="0"/>
              <a:t>dominant feature in </a:t>
            </a:r>
            <a:r>
              <a:rPr lang="en-US" dirty="0" smtClean="0"/>
              <a:t>a design </a:t>
            </a:r>
            <a:r>
              <a:rPr lang="en-US" dirty="0"/>
              <a:t>the eye can </a:t>
            </a:r>
            <a:r>
              <a:rPr lang="en-US" dirty="0" smtClean="0"/>
              <a:t>become </a:t>
            </a:r>
            <a:r>
              <a:rPr lang="en-AU" dirty="0" smtClean="0"/>
              <a:t>bored.</a:t>
            </a:r>
          </a:p>
          <a:p>
            <a:r>
              <a:rPr lang="en-AU" dirty="0" smtClean="0"/>
              <a:t>Emphasis can also mean dominance.</a:t>
            </a:r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38616" y="6035550"/>
            <a:ext cx="7868587" cy="909536"/>
            <a:chOff x="205359" y="3930802"/>
            <a:chExt cx="11854228" cy="1370239"/>
          </a:xfrm>
        </p:grpSpPr>
        <p:pic>
          <p:nvPicPr>
            <p:cNvPr id="12" name="Picture 11" descr="http://coconart.com/wp-content/uploads/2013/02/copy_4_adi_kalina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59" y="3934061"/>
              <a:ext cx="911321" cy="1366980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://maricamckeel.com/wp-content/uploads/2013/10/steel-tabl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265" y="3934061"/>
              <a:ext cx="1831754" cy="1366980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www.designboom.com/wp-content/uploads/2014/03/bae-se-hwa-steam12-designboom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623" y="3931990"/>
              <a:ext cx="2231917" cy="136698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cdn.home-reviews.com/2011/07/sculptural-handmade-makemei-furniture-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643" y="3930802"/>
              <a:ext cx="2462459" cy="1366980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ttp://worldhousedesign.com/wp-content/uploads/2010/09/Molly-Desk-by-Toby-Howes-Furnitur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755" y="3930802"/>
              <a:ext cx="2059347" cy="136698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http://www.bydleni-z.cz/wp-content/uploads/2013/07/ying-yang-outdoor-furniture-design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3230" y="3931990"/>
              <a:ext cx="1976357" cy="136698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8" name="Picture 2" descr="http://d29jd5m3t61t9.cloudfront.net/myantiquefurniturecollection.com/images/fbfiles/images/ximage-b7e1055c358b277a95cd392a89ea25ec.jpg.pagespeed.ic.caNSXQCH7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98" y="1741106"/>
            <a:ext cx="5861050" cy="2754694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20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Contrast, harmony and </a:t>
            </a:r>
            <a:r>
              <a:rPr lang="en-AU" dirty="0" smtClean="0"/>
              <a:t>unity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there is an </a:t>
            </a:r>
            <a:r>
              <a:rPr lang="en-US" dirty="0" smtClean="0"/>
              <a:t>unexpected conflict </a:t>
            </a:r>
            <a:r>
              <a:rPr lang="en-US" dirty="0"/>
              <a:t>in the visual </a:t>
            </a:r>
            <a:r>
              <a:rPr lang="en-US" dirty="0" smtClean="0"/>
              <a:t>elements </a:t>
            </a:r>
            <a:r>
              <a:rPr lang="en-AU" dirty="0" smtClean="0"/>
              <a:t>of </a:t>
            </a:r>
            <a:r>
              <a:rPr lang="en-AU" dirty="0"/>
              <a:t>the design.</a:t>
            </a:r>
          </a:p>
          <a:p>
            <a:r>
              <a:rPr lang="en-US" dirty="0" smtClean="0"/>
              <a:t>A </a:t>
            </a:r>
            <a:r>
              <a:rPr lang="en-US" dirty="0"/>
              <a:t>twist in the design</a:t>
            </a:r>
            <a:r>
              <a:rPr lang="en-US" dirty="0" smtClean="0"/>
              <a:t>.</a:t>
            </a:r>
          </a:p>
          <a:p>
            <a:r>
              <a:rPr lang="en-US" dirty="0"/>
              <a:t>When one or more qualities of a design are alike</a:t>
            </a:r>
            <a:r>
              <a:rPr lang="en-US" dirty="0" smtClean="0"/>
              <a:t>.</a:t>
            </a:r>
          </a:p>
          <a:p>
            <a:r>
              <a:rPr lang="en-US" dirty="0"/>
              <a:t>Culmination or final point </a:t>
            </a:r>
            <a:r>
              <a:rPr lang="en-US" dirty="0" smtClean="0"/>
              <a:t>of </a:t>
            </a:r>
            <a:r>
              <a:rPr lang="en-AU" dirty="0" smtClean="0"/>
              <a:t>design</a:t>
            </a:r>
            <a:r>
              <a:rPr lang="en-AU" dirty="0"/>
              <a:t>.</a:t>
            </a:r>
          </a:p>
          <a:p>
            <a:r>
              <a:rPr lang="en-AU" dirty="0" smtClean="0"/>
              <a:t>Achieved </a:t>
            </a:r>
            <a:r>
              <a:rPr lang="en-AU" dirty="0"/>
              <a:t>when </a:t>
            </a:r>
            <a:r>
              <a:rPr lang="en-AU" dirty="0" smtClean="0"/>
              <a:t>every component</a:t>
            </a:r>
            <a:r>
              <a:rPr lang="en-AU" dirty="0"/>
              <a:t>, detail, </a:t>
            </a:r>
            <a:r>
              <a:rPr lang="en-AU" dirty="0" smtClean="0"/>
              <a:t>element </a:t>
            </a:r>
            <a:r>
              <a:rPr lang="en-US" dirty="0" smtClean="0"/>
              <a:t>and </a:t>
            </a:r>
            <a:r>
              <a:rPr lang="en-US" dirty="0"/>
              <a:t>feature and principle </a:t>
            </a:r>
            <a:r>
              <a:rPr lang="en-US" dirty="0" smtClean="0"/>
              <a:t>of </a:t>
            </a:r>
            <a:r>
              <a:rPr lang="en-AU" dirty="0" smtClean="0"/>
              <a:t>design </a:t>
            </a:r>
            <a:r>
              <a:rPr lang="en-AU" dirty="0"/>
              <a:t>supports the </a:t>
            </a:r>
            <a:r>
              <a:rPr lang="en-AU" dirty="0" smtClean="0"/>
              <a:t>central concept</a:t>
            </a:r>
            <a:r>
              <a:rPr lang="en-AU" dirty="0"/>
              <a:t>.</a:t>
            </a:r>
            <a:endParaRPr lang="en-US" dirty="0"/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-138616" y="6035550"/>
            <a:ext cx="7868587" cy="909536"/>
            <a:chOff x="205359" y="3930802"/>
            <a:chExt cx="11854228" cy="1370239"/>
          </a:xfrm>
        </p:grpSpPr>
        <p:pic>
          <p:nvPicPr>
            <p:cNvPr id="12" name="Picture 11" descr="http://coconart.com/wp-content/uploads/2013/02/copy_4_adi_kalina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59" y="3934061"/>
              <a:ext cx="911321" cy="1366980"/>
            </a:xfrm>
            <a:prstGeom prst="rect">
              <a:avLst/>
            </a:prstGeom>
            <a:noFill/>
            <a:ln w="38100">
              <a:solidFill>
                <a:srgbClr val="01BC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http://maricamckeel.com/wp-content/uploads/2013/10/steel-tabl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2265" y="3934061"/>
              <a:ext cx="1831754" cy="1366980"/>
            </a:xfrm>
            <a:prstGeom prst="rect">
              <a:avLst/>
            </a:prstGeom>
            <a:noFill/>
            <a:ln w="38100">
              <a:solidFill>
                <a:srgbClr val="FF5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http://www.designboom.com/wp-content/uploads/2014/03/bae-se-hwa-steam12-designboom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0623" y="3931990"/>
              <a:ext cx="2231917" cy="136698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 descr="http://cdn.home-reviews.com/2011/07/sculptural-handmade-makemei-furniture-7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643" y="3930802"/>
              <a:ext cx="2462459" cy="1366980"/>
            </a:xfrm>
            <a:prstGeom prst="rect">
              <a:avLst/>
            </a:prstGeom>
            <a:noFill/>
            <a:ln w="38100">
              <a:solidFill>
                <a:srgbClr val="F484D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http://worldhousedesign.com/wp-content/uploads/2010/09/Molly-Desk-by-Toby-Howes-Furnitur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5755" y="3930802"/>
              <a:ext cx="2059347" cy="1366980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http://www.bydleni-z.cz/wp-content/uploads/2013/07/ying-yang-outdoor-furniture-design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3230" y="3931990"/>
              <a:ext cx="1976357" cy="1366980"/>
            </a:xfrm>
            <a:prstGeom prst="rect">
              <a:avLst/>
            </a:prstGeom>
            <a:noFill/>
            <a:ln w="38100">
              <a:solidFill>
                <a:srgbClr val="9751C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22" name="Picture 2" descr="http://cdn.trendir.com/wp-content/uploads/old/archives/walnut-wood-furniture-pezzo-mancante-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99" y="828675"/>
            <a:ext cx="4831279" cy="4125913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15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1446</TotalTime>
  <Words>363</Words>
  <Application>Microsoft Office PowerPoint</Application>
  <PresentationFormat>Widescreen</PresentationFormat>
  <Paragraphs>58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Industrial Technology</vt:lpstr>
      <vt:lpstr>This is the topic we will be covering today</vt:lpstr>
      <vt:lpstr>This presentation covers…</vt:lpstr>
      <vt:lpstr>Proportion  </vt:lpstr>
      <vt:lpstr>Golden Ratio  </vt:lpstr>
      <vt:lpstr>Balance </vt:lpstr>
      <vt:lpstr> Rhythm </vt:lpstr>
      <vt:lpstr>Emphasis </vt:lpstr>
      <vt:lpstr>Contrast, harmony and unity </vt:lpstr>
      <vt:lpstr>Past paper question related to design </vt:lpstr>
    </vt:vector>
  </TitlesOfParts>
  <Company>Sydney Anglican Schools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Industrial Technology</dc:title>
  <dc:creator>Jonathan Howe</dc:creator>
  <cp:lastModifiedBy>Jonathan Howe</cp:lastModifiedBy>
  <cp:revision>132</cp:revision>
  <dcterms:created xsi:type="dcterms:W3CDTF">2016-01-20T10:43:16Z</dcterms:created>
  <dcterms:modified xsi:type="dcterms:W3CDTF">2016-07-26T00:35:26Z</dcterms:modified>
</cp:coreProperties>
</file>