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0" r:id="rId4"/>
    <p:sldId id="261" r:id="rId5"/>
    <p:sldId id="267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84D9"/>
    <a:srgbClr val="FF5050"/>
    <a:srgbClr val="92D050"/>
    <a:srgbClr val="01BCFF"/>
    <a:srgbClr val="9751CB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33" d="100"/>
          <a:sy n="33" d="100"/>
        </p:scale>
        <p:origin x="1131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319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6142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944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449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2794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64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2383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726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52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2462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3121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933CB-0334-4DF4-88B6-0248184CF66D}" type="datetimeFigureOut">
              <a:rPr lang="en-AU" smtClean="0"/>
              <a:t>16/02/2016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8B9A-6919-47E6-ABA4-81703F265CD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53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hyperlink" Target="thactech.weebly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6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1.png"/><Relationship Id="rId7" Type="http://schemas.openxmlformats.org/officeDocument/2006/relationships/image" Target="../media/image11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7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4716" y="890008"/>
            <a:ext cx="11212642" cy="2387600"/>
          </a:xfrm>
        </p:spPr>
        <p:txBody>
          <a:bodyPr/>
          <a:lstStyle/>
          <a:p>
            <a:r>
              <a:rPr lang="en-AU" dirty="0" smtClean="0"/>
              <a:t>Industrial Technology</a:t>
            </a:r>
            <a:endParaRPr lang="en-AU" dirty="0"/>
          </a:p>
        </p:txBody>
      </p:sp>
      <p:pic>
        <p:nvPicPr>
          <p:cNvPr id="1026" name="Picture 2" descr="thomas-hassall-anglican-colle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359" y="656221"/>
            <a:ext cx="1380344" cy="142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1476531" y="6031120"/>
            <a:ext cx="9144000" cy="452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Industry Study – Structural Factors</a:t>
            </a:r>
            <a:endParaRPr lang="en-AU" dirty="0"/>
          </a:p>
        </p:txBody>
      </p:sp>
      <p:pic>
        <p:nvPicPr>
          <p:cNvPr id="3" name="Picture 2" descr="http://cameronwinfield.weebly.com/uploads/2/4/0/9/24095220/5216126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330" y="3919858"/>
            <a:ext cx="1770893" cy="1330476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rownbiz.com/wp-content/uploads/2014/04/shutterstock_127433051-e1398692933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938" y="3919858"/>
            <a:ext cx="1897913" cy="1330476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gbled.si/images/stories/GG_Bled_timber_harvest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802" y="3919858"/>
            <a:ext cx="1996961" cy="1330476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1.squarespace.com/static/50bfb146e4b07c2d6da6883b/t/51131d93e4b0c37c0c5af93b/1360207257528/arc+flash+study+industrial+pla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1" y="3919859"/>
            <a:ext cx="1863412" cy="1330476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wallcoo.net/human/sz_206_entironment_03_city_photo_manipulation/wallpapers/1600x1200/Photo%20manipulation%20of%2003_Human%20and%20Green%20064_Greeny_N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029" y="3916807"/>
            <a:ext cx="1770893" cy="1328169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1.squarespace.com/static/50f3b355e4b02b3b221ce0d8/t/5146aa21e4b00ba8e4c009e2/1363585572412/shop+draw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6" y="3919858"/>
            <a:ext cx="1900679" cy="1330476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This presentation covers…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Organisation and structure</a:t>
            </a:r>
          </a:p>
          <a:p>
            <a:pPr marL="0" indent="0">
              <a:buNone/>
            </a:pPr>
            <a:r>
              <a:rPr lang="en-AU" dirty="0" smtClean="0"/>
              <a:t>Marketing and sales</a:t>
            </a:r>
          </a:p>
          <a:p>
            <a:pPr marL="0" indent="0">
              <a:buNone/>
            </a:pPr>
            <a:r>
              <a:rPr lang="en-AU" dirty="0" smtClean="0"/>
              <a:t>Production</a:t>
            </a:r>
          </a:p>
          <a:p>
            <a:pPr marL="0" indent="0">
              <a:buNone/>
            </a:pPr>
            <a:r>
              <a:rPr lang="en-AU" dirty="0" smtClean="0"/>
              <a:t>Workplace environment</a:t>
            </a:r>
          </a:p>
        </p:txBody>
      </p:sp>
      <p:sp>
        <p:nvSpPr>
          <p:cNvPr id="4" name="Rectangle 3">
            <a:hlinkClick r:id="rId2" action="ppaction://hlinkfile"/>
          </p:cNvPr>
          <p:cNvSpPr/>
          <p:nvPr/>
        </p:nvSpPr>
        <p:spPr>
          <a:xfrm rot="16200000">
            <a:off x="10291726" y="5532643"/>
            <a:ext cx="3425252" cy="4946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 smtClean="0">
                <a:solidFill>
                  <a:schemeClr val="bg1">
                    <a:lumMod val="50000"/>
                  </a:schemeClr>
                </a:solidFill>
              </a:rPr>
              <a:t>thactindech.weebly.com</a:t>
            </a:r>
            <a:endParaRPr lang="en-A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4" descr="http://cameronwinfield.weebly.com/uploads/2/4/0/9/24095220/5216126_or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33" y="6001250"/>
            <a:ext cx="1291004" cy="969934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crownbiz.com/wp-content/uploads/2014/04/shutterstock_127433051-e13986929332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8" y="6001250"/>
            <a:ext cx="1383603" cy="969934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www.ggbled.si/images/stories/GG_Bled_timber_harvest_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97" y="5997575"/>
            <a:ext cx="1455810" cy="96993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static1.squarespace.com/static/50bfb146e4b07c2d6da6883b/t/51131d93e4b0c37c0c5af93b/1360207257528/arc+flash+study+industrial+plan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15" y="5995893"/>
            <a:ext cx="1358451" cy="96993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www.wallcoo.net/human/sz_206_entironment_03_city_photo_manipulation/wallpapers/1600x1200/Photo%20manipulation%20of%2003_Human%20and%20Green%20064_Greeny_Natu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64" y="5997575"/>
            <a:ext cx="1291003" cy="968252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static1.squarespace.com/static/50f3b355e4b02b3b221ce0d8/t/5146aa21e4b00ba8e4c009e2/1363585572412/shop+draw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83" y="5999069"/>
            <a:ext cx="1385619" cy="969934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35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Organisation and structure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 smtClean="0"/>
              <a:t>Finance:</a:t>
            </a:r>
          </a:p>
          <a:p>
            <a:r>
              <a:rPr lang="en-AU" dirty="0" smtClean="0"/>
              <a:t>Most companies will have </a:t>
            </a:r>
            <a:r>
              <a:rPr lang="en-AU" dirty="0" smtClean="0"/>
              <a:t>a </a:t>
            </a:r>
            <a:r>
              <a:rPr lang="en-AU" dirty="0" smtClean="0"/>
              <a:t>bank overdraft and an accountant who will manage the funds.</a:t>
            </a:r>
          </a:p>
          <a:p>
            <a:r>
              <a:rPr lang="en-AU" dirty="0" smtClean="0"/>
              <a:t>Management:</a:t>
            </a:r>
          </a:p>
          <a:p>
            <a:r>
              <a:rPr lang="en-AU" dirty="0" smtClean="0"/>
              <a:t>Directors control the company and meet regularly to make decisions.</a:t>
            </a:r>
          </a:p>
          <a:p>
            <a:r>
              <a:rPr lang="en-AU" dirty="0" smtClean="0"/>
              <a:t>Structure of companies will be under constant review as to always improve productivity.</a:t>
            </a:r>
          </a:p>
          <a:p>
            <a:endParaRPr lang="en-AU" dirty="0"/>
          </a:p>
        </p:txBody>
      </p:sp>
      <p:pic>
        <p:nvPicPr>
          <p:cNvPr id="12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http://cameronwinfield.weebly.com/uploads/2/4/0/9/24095220/5216126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33" y="6001250"/>
            <a:ext cx="1291004" cy="969934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crownbiz.com/wp-content/uploads/2014/04/shutterstock_127433051-e1398692933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8" y="6001250"/>
            <a:ext cx="1383603" cy="969934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http://www.ggbled.si/images/stories/GG_Bled_timber_harvest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97" y="5997575"/>
            <a:ext cx="1455810" cy="96993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static1.squarespace.com/static/50bfb146e4b07c2d6da6883b/t/51131d93e4b0c37c0c5af93b/1360207257528/arc+flash+study+industrial+pla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15" y="5995893"/>
            <a:ext cx="1358451" cy="96993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www.wallcoo.net/human/sz_206_entironment_03_city_photo_manipulation/wallpapers/1600x1200/Photo%20manipulation%20of%2003_Human%20and%20Green%20064_Greeny_N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64" y="5997575"/>
            <a:ext cx="1291003" cy="968252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static1.squarespace.com/static/50f3b355e4b02b3b221ce0d8/t/5146aa21e4b00ba8e4c009e2/1363585572412/shop+draw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83" y="5999069"/>
            <a:ext cx="1385619" cy="969934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urvivingchurch.org/wp-content/uploads/2014/01/hierarchy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201" y="1779170"/>
            <a:ext cx="2292668" cy="2451391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jameshowephotography.com/wp-content/uploads/2013/10/Vault-Doo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258" y="1983926"/>
            <a:ext cx="2972710" cy="2041880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0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Marketing and sales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Marketing: Many furniture businesses will have a showroom in their factory.</a:t>
            </a:r>
          </a:p>
          <a:p>
            <a:r>
              <a:rPr lang="en-US" dirty="0" smtClean="0"/>
              <a:t>Some businesses do not advertise but receive work purely through ‘word of mouth’.</a:t>
            </a:r>
          </a:p>
          <a:p>
            <a:r>
              <a:rPr lang="en-US" dirty="0" smtClean="0"/>
              <a:t>Others have specialist clients and you cannot walk in off the street to buy their products.</a:t>
            </a:r>
          </a:p>
          <a:p>
            <a:r>
              <a:rPr lang="en-AU" dirty="0" smtClean="0"/>
              <a:t>Sales: most companies will specialise in a certain product like aluminium windows.</a:t>
            </a:r>
          </a:p>
          <a:p>
            <a:r>
              <a:rPr lang="en-AU" dirty="0" smtClean="0"/>
              <a:t>A sales rep might often represent a company and seek clients by visiting carpenters or builders.</a:t>
            </a:r>
          </a:p>
          <a:p>
            <a:r>
              <a:rPr lang="en-AU" dirty="0" smtClean="0"/>
              <a:t>Some companies will sell through their front office and though internet sales.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cameronwinfield.weebly.com/uploads/2/4/0/9/24095220/5216126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33" y="6001250"/>
            <a:ext cx="1291004" cy="969934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crownbiz.com/wp-content/uploads/2014/04/shutterstock_127433051-e1398692933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8" y="6001250"/>
            <a:ext cx="1383603" cy="969934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ggbled.si/images/stories/GG_Bled_timber_harvest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97" y="5997575"/>
            <a:ext cx="1455810" cy="96993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static1.squarespace.com/static/50bfb146e4b07c2d6da6883b/t/51131d93e4b0c37c0c5af93b/1360207257528/arc+flash+study+industrial+pla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15" y="5995893"/>
            <a:ext cx="1358451" cy="96993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wallcoo.net/human/sz_206_entironment_03_city_photo_manipulation/wallpapers/1600x1200/Photo%20manipulation%20of%2003_Human%20and%20Green%20064_Greeny_N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64" y="5997575"/>
            <a:ext cx="1291003" cy="968252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static1.squarespace.com/static/50f3b355e4b02b3b221ce0d8/t/5146aa21e4b00ba8e4c009e2/1363585572412/shop+draw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83" y="5999069"/>
            <a:ext cx="1385619" cy="969934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raylott.com/images/Timber-Sale-Sign_l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567" y="1571625"/>
            <a:ext cx="5349481" cy="2962275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9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Production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Most companies will have a production process that they follow each day.</a:t>
            </a:r>
          </a:p>
          <a:p>
            <a:r>
              <a:rPr lang="en-US" dirty="0" smtClean="0"/>
              <a:t>This will be continually reviewed to make it more efficient.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cameronwinfield.weebly.com/uploads/2/4/0/9/24095220/5216126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33" y="6001250"/>
            <a:ext cx="1291004" cy="969934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crownbiz.com/wp-content/uploads/2014/04/shutterstock_127433051-e1398692933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8" y="6001250"/>
            <a:ext cx="1383603" cy="969934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ggbled.si/images/stories/GG_Bled_timber_harvest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97" y="5997575"/>
            <a:ext cx="1455810" cy="96993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static1.squarespace.com/static/50bfb146e4b07c2d6da6883b/t/51131d93e4b0c37c0c5af93b/1360207257528/arc+flash+study+industrial+pla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15" y="5995893"/>
            <a:ext cx="1358451" cy="96993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wallcoo.net/human/sz_206_entironment_03_city_photo_manipulation/wallpapers/1600x1200/Photo%20manipulation%20of%2003_Human%20and%20Green%20064_Greeny_N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64" y="5997575"/>
            <a:ext cx="1291003" cy="968252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static1.squarespace.com/static/50f3b355e4b02b3b221ce0d8/t/5146aa21e4b00ba8e4c009e2/1363585572412/shop+draw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83" y="5999069"/>
            <a:ext cx="1385619" cy="969934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14900" y="1057275"/>
            <a:ext cx="2552700" cy="495300"/>
          </a:xfrm>
          <a:prstGeom prst="rect">
            <a:avLst/>
          </a:prstGeom>
          <a:noFill/>
          <a:ln w="38100">
            <a:solidFill>
              <a:srgbClr val="01B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Design &amp; planning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637348" y="1057275"/>
            <a:ext cx="2552700" cy="495300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Materials sawn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637348" y="2343150"/>
            <a:ext cx="2552700" cy="495300"/>
          </a:xfrm>
          <a:prstGeom prst="rect">
            <a:avLst/>
          </a:prstGeom>
          <a:noFill/>
          <a:ln w="38100"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Edge finishing 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37348" y="3629025"/>
            <a:ext cx="2552700" cy="495300"/>
          </a:xfrm>
          <a:prstGeom prst="rect">
            <a:avLst/>
          </a:prstGeom>
          <a:noFill/>
          <a:ln w="38100">
            <a:solidFill>
              <a:srgbClr val="F484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Hinge machining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37348" y="4914900"/>
            <a:ext cx="2552700" cy="4953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Assembly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14900" y="4914900"/>
            <a:ext cx="2552700" cy="495300"/>
          </a:xfrm>
          <a:prstGeom prst="rect">
            <a:avLst/>
          </a:prstGeom>
          <a:noFill/>
          <a:ln w="38100">
            <a:solidFill>
              <a:srgbClr val="9751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Fitting of doors and tops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14900" y="3624262"/>
            <a:ext cx="2552700" cy="495300"/>
          </a:xfrm>
          <a:prstGeom prst="rect">
            <a:avLst/>
          </a:prstGeom>
          <a:noFill/>
          <a:ln w="38100"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Quality control check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14900" y="2343150"/>
            <a:ext cx="2552700" cy="4953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Delivery &amp; installation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4" name="Straight Arrow Connector 3"/>
          <p:cNvCxnSpPr>
            <a:stCxn id="2" idx="3"/>
            <a:endCxn id="16" idx="1"/>
          </p:cNvCxnSpPr>
          <p:nvPr/>
        </p:nvCxnSpPr>
        <p:spPr>
          <a:xfrm>
            <a:off x="7467600" y="1304925"/>
            <a:ext cx="11697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6" idx="2"/>
            <a:endCxn id="17" idx="0"/>
          </p:cNvCxnSpPr>
          <p:nvPr/>
        </p:nvCxnSpPr>
        <p:spPr>
          <a:xfrm>
            <a:off x="9913698" y="1552575"/>
            <a:ext cx="0" cy="790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17" idx="2"/>
            <a:endCxn id="18" idx="0"/>
          </p:cNvCxnSpPr>
          <p:nvPr/>
        </p:nvCxnSpPr>
        <p:spPr>
          <a:xfrm>
            <a:off x="9913698" y="2838450"/>
            <a:ext cx="0" cy="790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8" idx="2"/>
            <a:endCxn id="19" idx="0"/>
          </p:cNvCxnSpPr>
          <p:nvPr/>
        </p:nvCxnSpPr>
        <p:spPr>
          <a:xfrm>
            <a:off x="9913698" y="4124325"/>
            <a:ext cx="0" cy="790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9" idx="1"/>
            <a:endCxn id="20" idx="3"/>
          </p:cNvCxnSpPr>
          <p:nvPr/>
        </p:nvCxnSpPr>
        <p:spPr>
          <a:xfrm flipH="1">
            <a:off x="7467600" y="5162550"/>
            <a:ext cx="11697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0" idx="0"/>
            <a:endCxn id="21" idx="2"/>
          </p:cNvCxnSpPr>
          <p:nvPr/>
        </p:nvCxnSpPr>
        <p:spPr>
          <a:xfrm flipV="1">
            <a:off x="6191250" y="4119562"/>
            <a:ext cx="0" cy="795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0"/>
            <a:endCxn id="22" idx="2"/>
          </p:cNvCxnSpPr>
          <p:nvPr/>
        </p:nvCxnSpPr>
        <p:spPr>
          <a:xfrm flipV="1">
            <a:off x="6191250" y="2838450"/>
            <a:ext cx="0" cy="7858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2" idx="0"/>
            <a:endCxn id="2" idx="2"/>
          </p:cNvCxnSpPr>
          <p:nvPr/>
        </p:nvCxnSpPr>
        <p:spPr>
          <a:xfrm flipV="1">
            <a:off x="6191250" y="1552575"/>
            <a:ext cx="0" cy="7905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2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Workplace environment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Businesses will always encourage a happy workplace culture.</a:t>
            </a:r>
          </a:p>
          <a:p>
            <a:r>
              <a:rPr lang="en-US" dirty="0" smtClean="0"/>
              <a:t>It is the law for the employer to provide a safe working environment for every employee.</a:t>
            </a:r>
          </a:p>
          <a:p>
            <a:r>
              <a:rPr lang="en-US" dirty="0" smtClean="0"/>
              <a:t>Hazard control and risk assessment is an ongoing process.</a:t>
            </a:r>
          </a:p>
          <a:p>
            <a:r>
              <a:rPr lang="en-US" dirty="0" smtClean="0"/>
              <a:t>Quality control is not an official policy, however internal monitoring of systems, tools and machinery is ongoing.</a:t>
            </a:r>
          </a:p>
          <a:p>
            <a:r>
              <a:rPr lang="en-US" dirty="0" smtClean="0"/>
              <a:t>Following industry standards is expected.</a:t>
            </a:r>
            <a:endParaRPr lang="en-AU" dirty="0"/>
          </a:p>
        </p:txBody>
      </p:sp>
      <p:pic>
        <p:nvPicPr>
          <p:cNvPr id="15" name="Picture 2" descr="thomas-hassall-anglican-college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048" y="5822116"/>
            <a:ext cx="985479" cy="101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http://cameronwinfield.weebly.com/uploads/2/4/0/9/24095220/5216126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633" y="6001250"/>
            <a:ext cx="1291004" cy="969934"/>
          </a:xfrm>
          <a:prstGeom prst="rect">
            <a:avLst/>
          </a:prstGeom>
          <a:noFill/>
          <a:ln w="38100">
            <a:solidFill>
              <a:srgbClr val="FF5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s://crownbiz.com/wp-content/uploads/2014/04/shutterstock_127433051-e13986929332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98" y="6001250"/>
            <a:ext cx="1383603" cy="969934"/>
          </a:xfrm>
          <a:prstGeom prst="rect">
            <a:avLst/>
          </a:prstGeom>
          <a:noFill/>
          <a:ln w="38100">
            <a:solidFill>
              <a:srgbClr val="FFFF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 descr="http://www.ggbled.si/images/stories/GG_Bled_timber_harvest_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97" y="5997575"/>
            <a:ext cx="1455810" cy="969934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http://static1.squarespace.com/static/50bfb146e4b07c2d6da6883b/t/51131d93e4b0c37c0c5af93b/1360207257528/arc+flash+study+industrial+pla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15" y="5995893"/>
            <a:ext cx="1358451" cy="969934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ttp://www.wallcoo.net/human/sz_206_entironment_03_city_photo_manipulation/wallpapers/1600x1200/Photo%20manipulation%20of%2003_Human%20and%20Green%20064_Greeny_Natur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64" y="5997575"/>
            <a:ext cx="1291003" cy="968252"/>
          </a:xfrm>
          <a:prstGeom prst="rect">
            <a:avLst/>
          </a:prstGeom>
          <a:noFill/>
          <a:ln w="38100">
            <a:solidFill>
              <a:srgbClr val="9751C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http://static1.squarespace.com/static/50f3b355e4b02b3b221ce0d8/t/5146aa21e4b00ba8e4c009e2/1363585572412/shop+drawin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383" y="5999069"/>
            <a:ext cx="1385619" cy="969934"/>
          </a:xfrm>
          <a:prstGeom prst="rect">
            <a:avLst/>
          </a:prstGeom>
          <a:noFill/>
          <a:ln w="38100">
            <a:solidFill>
              <a:srgbClr val="01BC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homefinder.com.my/wp-content/uploads/2014/11/pg36-career_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86" y="1114425"/>
            <a:ext cx="6257914" cy="3502025"/>
          </a:xfrm>
          <a:prstGeom prst="rect">
            <a:avLst/>
          </a:prstGeom>
          <a:noFill/>
          <a:ln w="38100">
            <a:solidFill>
              <a:srgbClr val="F484D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7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271</Words>
  <Application>Microsoft Office PowerPoint</Application>
  <PresentationFormat>Widescreen</PresentationFormat>
  <Paragraphs>38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Industrial Technology</vt:lpstr>
      <vt:lpstr>This presentation covers…</vt:lpstr>
      <vt:lpstr>Organisation and structure </vt:lpstr>
      <vt:lpstr>Marketing and sales </vt:lpstr>
      <vt:lpstr>Production </vt:lpstr>
      <vt:lpstr>Workplace environment </vt:lpstr>
    </vt:vector>
  </TitlesOfParts>
  <Company>Sydney Anglican Schools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Industrial Technology</dc:title>
  <dc:creator>Jonathan Howe</dc:creator>
  <cp:lastModifiedBy>Jonathan Howe</cp:lastModifiedBy>
  <cp:revision>29</cp:revision>
  <dcterms:created xsi:type="dcterms:W3CDTF">2016-01-20T10:43:16Z</dcterms:created>
  <dcterms:modified xsi:type="dcterms:W3CDTF">2016-02-15T20:47:56Z</dcterms:modified>
</cp:coreProperties>
</file>